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73" r:id="rId16"/>
    <p:sldId id="274" r:id="rId17"/>
    <p:sldId id="269" r:id="rId18"/>
    <p:sldId id="270" r:id="rId19"/>
    <p:sldId id="27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13521E-4418-4555-8516-B82A1C40C556}" v="99" dt="2025-06-14T10:34:47.2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B6AF31-7C16-458F-AB3B-4C092531CD2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CE94BDD-D6E6-4359-A42A-95947256D96B}">
      <dgm:prSet/>
      <dgm:spPr/>
      <dgm:t>
        <a:bodyPr/>
        <a:lstStyle/>
        <a:p>
          <a:r>
            <a:rPr lang="en-US" b="1"/>
            <a:t>Add online payment and invoice generation.</a:t>
          </a:r>
          <a:endParaRPr lang="en-US"/>
        </a:p>
      </dgm:t>
    </dgm:pt>
    <dgm:pt modelId="{BC3F9E7B-F427-4882-96F0-42D623DD5D8D}" type="parTrans" cxnId="{194318D2-8090-4316-8B73-A6FABBE78AD9}">
      <dgm:prSet/>
      <dgm:spPr/>
      <dgm:t>
        <a:bodyPr/>
        <a:lstStyle/>
        <a:p>
          <a:endParaRPr lang="en-US"/>
        </a:p>
      </dgm:t>
    </dgm:pt>
    <dgm:pt modelId="{CEF4E403-12A4-46CB-B32A-F44AD5866F37}" type="sibTrans" cxnId="{194318D2-8090-4316-8B73-A6FABBE78AD9}">
      <dgm:prSet/>
      <dgm:spPr/>
      <dgm:t>
        <a:bodyPr/>
        <a:lstStyle/>
        <a:p>
          <a:endParaRPr lang="en-US"/>
        </a:p>
      </dgm:t>
    </dgm:pt>
    <dgm:pt modelId="{ECB80D17-C61A-42F4-A4A4-CFE43E973186}">
      <dgm:prSet/>
      <dgm:spPr/>
      <dgm:t>
        <a:bodyPr/>
        <a:lstStyle/>
        <a:p>
          <a:r>
            <a:rPr lang="en-US" b="1"/>
            <a:t>Enable mobile app integration for on-the-go bookings.</a:t>
          </a:r>
          <a:endParaRPr lang="en-US"/>
        </a:p>
      </dgm:t>
    </dgm:pt>
    <dgm:pt modelId="{F1A37670-891C-4D00-81DA-2F287EF83AB7}" type="parTrans" cxnId="{6835F495-61CB-4DEC-ACC1-37A192D27EEC}">
      <dgm:prSet/>
      <dgm:spPr/>
      <dgm:t>
        <a:bodyPr/>
        <a:lstStyle/>
        <a:p>
          <a:endParaRPr lang="en-US"/>
        </a:p>
      </dgm:t>
    </dgm:pt>
    <dgm:pt modelId="{78746F5F-682F-4662-880F-497C17907CC1}" type="sibTrans" cxnId="{6835F495-61CB-4DEC-ACC1-37A192D27EEC}">
      <dgm:prSet/>
      <dgm:spPr/>
      <dgm:t>
        <a:bodyPr/>
        <a:lstStyle/>
        <a:p>
          <a:endParaRPr lang="en-US"/>
        </a:p>
      </dgm:t>
    </dgm:pt>
    <dgm:pt modelId="{E127E253-1EF4-475E-A18E-11CA6EDCA2E1}">
      <dgm:prSet/>
      <dgm:spPr/>
      <dgm:t>
        <a:bodyPr/>
        <a:lstStyle/>
        <a:p>
          <a:r>
            <a:rPr lang="en-US" b="1"/>
            <a:t>Improve reporting features for admin and analytics.</a:t>
          </a:r>
          <a:endParaRPr lang="en-US"/>
        </a:p>
      </dgm:t>
    </dgm:pt>
    <dgm:pt modelId="{914622FB-07E7-4D6A-97C6-2770E5F77EFA}" type="parTrans" cxnId="{D05D301B-F91A-4D81-B6D8-B395D816F038}">
      <dgm:prSet/>
      <dgm:spPr/>
      <dgm:t>
        <a:bodyPr/>
        <a:lstStyle/>
        <a:p>
          <a:endParaRPr lang="en-US"/>
        </a:p>
      </dgm:t>
    </dgm:pt>
    <dgm:pt modelId="{7BA9DB1D-4CF1-4BEA-A469-847BA74EB9A6}" type="sibTrans" cxnId="{D05D301B-F91A-4D81-B6D8-B395D816F038}">
      <dgm:prSet/>
      <dgm:spPr/>
      <dgm:t>
        <a:bodyPr/>
        <a:lstStyle/>
        <a:p>
          <a:endParaRPr lang="en-US"/>
        </a:p>
      </dgm:t>
    </dgm:pt>
    <dgm:pt modelId="{05B3B4C5-F7CB-444D-9C03-8F1FAC96CF80}">
      <dgm:prSet/>
      <dgm:spPr/>
      <dgm:t>
        <a:bodyPr/>
        <a:lstStyle/>
        <a:p>
          <a:r>
            <a:rPr lang="en-US" b="1"/>
            <a:t>Add location-based tracking and GPS for bikes.</a:t>
          </a:r>
          <a:endParaRPr lang="en-US"/>
        </a:p>
      </dgm:t>
    </dgm:pt>
    <dgm:pt modelId="{60163CD2-7B98-4097-AB56-86BEC974BA67}" type="parTrans" cxnId="{6A2BD67B-A20C-4B23-9F0C-8921B91E3C63}">
      <dgm:prSet/>
      <dgm:spPr/>
      <dgm:t>
        <a:bodyPr/>
        <a:lstStyle/>
        <a:p>
          <a:endParaRPr lang="en-US"/>
        </a:p>
      </dgm:t>
    </dgm:pt>
    <dgm:pt modelId="{2AB8B158-1D13-4023-BFC1-2B97782B4194}" type="sibTrans" cxnId="{6A2BD67B-A20C-4B23-9F0C-8921B91E3C63}">
      <dgm:prSet/>
      <dgm:spPr/>
      <dgm:t>
        <a:bodyPr/>
        <a:lstStyle/>
        <a:p>
          <a:endParaRPr lang="en-US"/>
        </a:p>
      </dgm:t>
    </dgm:pt>
    <dgm:pt modelId="{F205624C-13E8-4888-B243-D1A8EE44EED1}" type="pres">
      <dgm:prSet presAssocID="{CDB6AF31-7C16-458F-AB3B-4C092531CD2B}" presName="root" presStyleCnt="0">
        <dgm:presLayoutVars>
          <dgm:dir/>
          <dgm:resizeHandles val="exact"/>
        </dgm:presLayoutVars>
      </dgm:prSet>
      <dgm:spPr/>
    </dgm:pt>
    <dgm:pt modelId="{64DAD067-DDE5-423E-89DE-CC562A23E6A4}" type="pres">
      <dgm:prSet presAssocID="{6CE94BDD-D6E6-4359-A42A-95947256D96B}" presName="compNode" presStyleCnt="0"/>
      <dgm:spPr/>
    </dgm:pt>
    <dgm:pt modelId="{2D0B884E-5893-4E90-B078-1C5A1B9F5EF4}" type="pres">
      <dgm:prSet presAssocID="{6CE94BDD-D6E6-4359-A42A-95947256D96B}" presName="bgRect" presStyleLbl="bgShp" presStyleIdx="0" presStyleCnt="4"/>
      <dgm:spPr/>
    </dgm:pt>
    <dgm:pt modelId="{2ED3C9F8-37D8-4C41-B97B-FDEC47884155}" type="pres">
      <dgm:prSet presAssocID="{6CE94BDD-D6E6-4359-A42A-95947256D96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 Check"/>
        </a:ext>
      </dgm:extLst>
    </dgm:pt>
    <dgm:pt modelId="{BD9A01D4-9285-48E3-8DE4-20A61E31CB05}" type="pres">
      <dgm:prSet presAssocID="{6CE94BDD-D6E6-4359-A42A-95947256D96B}" presName="spaceRect" presStyleCnt="0"/>
      <dgm:spPr/>
    </dgm:pt>
    <dgm:pt modelId="{2EDDA5D5-2BCC-4472-8180-9CAF3F0BB23E}" type="pres">
      <dgm:prSet presAssocID="{6CE94BDD-D6E6-4359-A42A-95947256D96B}" presName="parTx" presStyleLbl="revTx" presStyleIdx="0" presStyleCnt="4">
        <dgm:presLayoutVars>
          <dgm:chMax val="0"/>
          <dgm:chPref val="0"/>
        </dgm:presLayoutVars>
      </dgm:prSet>
      <dgm:spPr/>
    </dgm:pt>
    <dgm:pt modelId="{33D7A5B0-4E2E-4737-A80C-CE8D7702489F}" type="pres">
      <dgm:prSet presAssocID="{CEF4E403-12A4-46CB-B32A-F44AD5866F37}" presName="sibTrans" presStyleCnt="0"/>
      <dgm:spPr/>
    </dgm:pt>
    <dgm:pt modelId="{74BE7712-9A13-4C59-A249-E904252938F3}" type="pres">
      <dgm:prSet presAssocID="{ECB80D17-C61A-42F4-A4A4-CFE43E973186}" presName="compNode" presStyleCnt="0"/>
      <dgm:spPr/>
    </dgm:pt>
    <dgm:pt modelId="{74BABEB4-9576-412B-BA44-67E6ED6617F3}" type="pres">
      <dgm:prSet presAssocID="{ECB80D17-C61A-42F4-A4A4-CFE43E973186}" presName="bgRect" presStyleLbl="bgShp" presStyleIdx="1" presStyleCnt="4"/>
      <dgm:spPr/>
    </dgm:pt>
    <dgm:pt modelId="{2EF690D5-ACC8-43CC-976F-2902DB7A2867}" type="pres">
      <dgm:prSet presAssocID="{ECB80D17-C61A-42F4-A4A4-CFE43E97318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ream"/>
        </a:ext>
      </dgm:extLst>
    </dgm:pt>
    <dgm:pt modelId="{488ACCD3-49F0-4467-BF78-313CEC11977A}" type="pres">
      <dgm:prSet presAssocID="{ECB80D17-C61A-42F4-A4A4-CFE43E973186}" presName="spaceRect" presStyleCnt="0"/>
      <dgm:spPr/>
    </dgm:pt>
    <dgm:pt modelId="{630AD110-0E88-416B-8D98-F5F819FE8629}" type="pres">
      <dgm:prSet presAssocID="{ECB80D17-C61A-42F4-A4A4-CFE43E973186}" presName="parTx" presStyleLbl="revTx" presStyleIdx="1" presStyleCnt="4">
        <dgm:presLayoutVars>
          <dgm:chMax val="0"/>
          <dgm:chPref val="0"/>
        </dgm:presLayoutVars>
      </dgm:prSet>
      <dgm:spPr/>
    </dgm:pt>
    <dgm:pt modelId="{BBBC4707-9845-4DB5-B72D-81C408AD2F7B}" type="pres">
      <dgm:prSet presAssocID="{78746F5F-682F-4662-880F-497C17907CC1}" presName="sibTrans" presStyleCnt="0"/>
      <dgm:spPr/>
    </dgm:pt>
    <dgm:pt modelId="{232A97D0-2EDB-4D23-9529-DCAEFDB42F61}" type="pres">
      <dgm:prSet presAssocID="{E127E253-1EF4-475E-A18E-11CA6EDCA2E1}" presName="compNode" presStyleCnt="0"/>
      <dgm:spPr/>
    </dgm:pt>
    <dgm:pt modelId="{5A190784-9F43-437C-91B9-ACA5D11C59DB}" type="pres">
      <dgm:prSet presAssocID="{E127E253-1EF4-475E-A18E-11CA6EDCA2E1}" presName="bgRect" presStyleLbl="bgShp" presStyleIdx="2" presStyleCnt="4"/>
      <dgm:spPr/>
    </dgm:pt>
    <dgm:pt modelId="{EE4EFA1E-0C51-4EEA-8175-2ECB73516CB1}" type="pres">
      <dgm:prSet presAssocID="{E127E253-1EF4-475E-A18E-11CA6EDCA2E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AC0CD259-831C-4B00-B44E-C439B4AFB791}" type="pres">
      <dgm:prSet presAssocID="{E127E253-1EF4-475E-A18E-11CA6EDCA2E1}" presName="spaceRect" presStyleCnt="0"/>
      <dgm:spPr/>
    </dgm:pt>
    <dgm:pt modelId="{8445E86A-D343-4CF1-B4CA-8E181B4C6E9E}" type="pres">
      <dgm:prSet presAssocID="{E127E253-1EF4-475E-A18E-11CA6EDCA2E1}" presName="parTx" presStyleLbl="revTx" presStyleIdx="2" presStyleCnt="4">
        <dgm:presLayoutVars>
          <dgm:chMax val="0"/>
          <dgm:chPref val="0"/>
        </dgm:presLayoutVars>
      </dgm:prSet>
      <dgm:spPr/>
    </dgm:pt>
    <dgm:pt modelId="{E5EBD8B6-C4BA-4E27-A541-8BEA41955FA4}" type="pres">
      <dgm:prSet presAssocID="{7BA9DB1D-4CF1-4BEA-A469-847BA74EB9A6}" presName="sibTrans" presStyleCnt="0"/>
      <dgm:spPr/>
    </dgm:pt>
    <dgm:pt modelId="{B3E18D2E-9FDA-46B9-B78C-64BA7398142D}" type="pres">
      <dgm:prSet presAssocID="{05B3B4C5-F7CB-444D-9C03-8F1FAC96CF80}" presName="compNode" presStyleCnt="0"/>
      <dgm:spPr/>
    </dgm:pt>
    <dgm:pt modelId="{04AA51AB-814E-40B5-86DF-C701A3BF8766}" type="pres">
      <dgm:prSet presAssocID="{05B3B4C5-F7CB-444D-9C03-8F1FAC96CF80}" presName="bgRect" presStyleLbl="bgShp" presStyleIdx="3" presStyleCnt="4"/>
      <dgm:spPr/>
    </dgm:pt>
    <dgm:pt modelId="{699E9346-2C44-4A3E-9667-BB844FC0851B}" type="pres">
      <dgm:prSet presAssocID="{05B3B4C5-F7CB-444D-9C03-8F1FAC96CF8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ke"/>
        </a:ext>
      </dgm:extLst>
    </dgm:pt>
    <dgm:pt modelId="{F7506BF8-13C5-443A-A7E4-57D46B56AEBF}" type="pres">
      <dgm:prSet presAssocID="{05B3B4C5-F7CB-444D-9C03-8F1FAC96CF80}" presName="spaceRect" presStyleCnt="0"/>
      <dgm:spPr/>
    </dgm:pt>
    <dgm:pt modelId="{761267B8-F25B-41B0-95DC-C94609808D0D}" type="pres">
      <dgm:prSet presAssocID="{05B3B4C5-F7CB-444D-9C03-8F1FAC96CF80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05D301B-F91A-4D81-B6D8-B395D816F038}" srcId="{CDB6AF31-7C16-458F-AB3B-4C092531CD2B}" destId="{E127E253-1EF4-475E-A18E-11CA6EDCA2E1}" srcOrd="2" destOrd="0" parTransId="{914622FB-07E7-4D6A-97C6-2770E5F77EFA}" sibTransId="{7BA9DB1D-4CF1-4BEA-A469-847BA74EB9A6}"/>
    <dgm:cxn modelId="{E23B3E40-90D3-4172-9FBF-155326E41040}" type="presOf" srcId="{ECB80D17-C61A-42F4-A4A4-CFE43E973186}" destId="{630AD110-0E88-416B-8D98-F5F819FE8629}" srcOrd="0" destOrd="0" presId="urn:microsoft.com/office/officeart/2018/2/layout/IconVerticalSolidList"/>
    <dgm:cxn modelId="{B09ECE73-BEB0-4C4A-9C06-0DF8FD917FAA}" type="presOf" srcId="{6CE94BDD-D6E6-4359-A42A-95947256D96B}" destId="{2EDDA5D5-2BCC-4472-8180-9CAF3F0BB23E}" srcOrd="0" destOrd="0" presId="urn:microsoft.com/office/officeart/2018/2/layout/IconVerticalSolidList"/>
    <dgm:cxn modelId="{6A2BD67B-A20C-4B23-9F0C-8921B91E3C63}" srcId="{CDB6AF31-7C16-458F-AB3B-4C092531CD2B}" destId="{05B3B4C5-F7CB-444D-9C03-8F1FAC96CF80}" srcOrd="3" destOrd="0" parTransId="{60163CD2-7B98-4097-AB56-86BEC974BA67}" sibTransId="{2AB8B158-1D13-4023-BFC1-2B97782B4194}"/>
    <dgm:cxn modelId="{2CD4E191-B61B-4911-A195-EE99C203A9EE}" type="presOf" srcId="{E127E253-1EF4-475E-A18E-11CA6EDCA2E1}" destId="{8445E86A-D343-4CF1-B4CA-8E181B4C6E9E}" srcOrd="0" destOrd="0" presId="urn:microsoft.com/office/officeart/2018/2/layout/IconVerticalSolidList"/>
    <dgm:cxn modelId="{6835F495-61CB-4DEC-ACC1-37A192D27EEC}" srcId="{CDB6AF31-7C16-458F-AB3B-4C092531CD2B}" destId="{ECB80D17-C61A-42F4-A4A4-CFE43E973186}" srcOrd="1" destOrd="0" parTransId="{F1A37670-891C-4D00-81DA-2F287EF83AB7}" sibTransId="{78746F5F-682F-4662-880F-497C17907CC1}"/>
    <dgm:cxn modelId="{194318D2-8090-4316-8B73-A6FABBE78AD9}" srcId="{CDB6AF31-7C16-458F-AB3B-4C092531CD2B}" destId="{6CE94BDD-D6E6-4359-A42A-95947256D96B}" srcOrd="0" destOrd="0" parTransId="{BC3F9E7B-F427-4882-96F0-42D623DD5D8D}" sibTransId="{CEF4E403-12A4-46CB-B32A-F44AD5866F37}"/>
    <dgm:cxn modelId="{3BAF22EF-D5B5-4FFD-97B6-749CFA87AB98}" type="presOf" srcId="{CDB6AF31-7C16-458F-AB3B-4C092531CD2B}" destId="{F205624C-13E8-4888-B243-D1A8EE44EED1}" srcOrd="0" destOrd="0" presId="urn:microsoft.com/office/officeart/2018/2/layout/IconVerticalSolidList"/>
    <dgm:cxn modelId="{B2F66DFD-7EEB-4939-95DC-EFDEC1061946}" type="presOf" srcId="{05B3B4C5-F7CB-444D-9C03-8F1FAC96CF80}" destId="{761267B8-F25B-41B0-95DC-C94609808D0D}" srcOrd="0" destOrd="0" presId="urn:microsoft.com/office/officeart/2018/2/layout/IconVerticalSolidList"/>
    <dgm:cxn modelId="{F0C96227-7EAB-4E8B-A6B1-3B7FEB4B8C03}" type="presParOf" srcId="{F205624C-13E8-4888-B243-D1A8EE44EED1}" destId="{64DAD067-DDE5-423E-89DE-CC562A23E6A4}" srcOrd="0" destOrd="0" presId="urn:microsoft.com/office/officeart/2018/2/layout/IconVerticalSolidList"/>
    <dgm:cxn modelId="{937F5D1E-F508-4A87-BD75-9E33145318A4}" type="presParOf" srcId="{64DAD067-DDE5-423E-89DE-CC562A23E6A4}" destId="{2D0B884E-5893-4E90-B078-1C5A1B9F5EF4}" srcOrd="0" destOrd="0" presId="urn:microsoft.com/office/officeart/2018/2/layout/IconVerticalSolidList"/>
    <dgm:cxn modelId="{CCE85324-3200-49BC-BC1A-D88F979E794F}" type="presParOf" srcId="{64DAD067-DDE5-423E-89DE-CC562A23E6A4}" destId="{2ED3C9F8-37D8-4C41-B97B-FDEC47884155}" srcOrd="1" destOrd="0" presId="urn:microsoft.com/office/officeart/2018/2/layout/IconVerticalSolidList"/>
    <dgm:cxn modelId="{D4950F4E-1781-4DB4-8B3B-A45C8F7B1DC9}" type="presParOf" srcId="{64DAD067-DDE5-423E-89DE-CC562A23E6A4}" destId="{BD9A01D4-9285-48E3-8DE4-20A61E31CB05}" srcOrd="2" destOrd="0" presId="urn:microsoft.com/office/officeart/2018/2/layout/IconVerticalSolidList"/>
    <dgm:cxn modelId="{1E0F4ACC-0A50-46F1-9A93-531A629DDFC7}" type="presParOf" srcId="{64DAD067-DDE5-423E-89DE-CC562A23E6A4}" destId="{2EDDA5D5-2BCC-4472-8180-9CAF3F0BB23E}" srcOrd="3" destOrd="0" presId="urn:microsoft.com/office/officeart/2018/2/layout/IconVerticalSolidList"/>
    <dgm:cxn modelId="{D7DEC750-AD69-41F1-A9FF-E2BCBE9D854A}" type="presParOf" srcId="{F205624C-13E8-4888-B243-D1A8EE44EED1}" destId="{33D7A5B0-4E2E-4737-A80C-CE8D7702489F}" srcOrd="1" destOrd="0" presId="urn:microsoft.com/office/officeart/2018/2/layout/IconVerticalSolidList"/>
    <dgm:cxn modelId="{EF557272-DAD6-4B3D-A806-DDC8BD9BA3CE}" type="presParOf" srcId="{F205624C-13E8-4888-B243-D1A8EE44EED1}" destId="{74BE7712-9A13-4C59-A249-E904252938F3}" srcOrd="2" destOrd="0" presId="urn:microsoft.com/office/officeart/2018/2/layout/IconVerticalSolidList"/>
    <dgm:cxn modelId="{627C329A-5C5D-4CC7-A381-BEE840FE33F0}" type="presParOf" srcId="{74BE7712-9A13-4C59-A249-E904252938F3}" destId="{74BABEB4-9576-412B-BA44-67E6ED6617F3}" srcOrd="0" destOrd="0" presId="urn:microsoft.com/office/officeart/2018/2/layout/IconVerticalSolidList"/>
    <dgm:cxn modelId="{A7859008-0E37-4068-A9C7-DA53F969BFBB}" type="presParOf" srcId="{74BE7712-9A13-4C59-A249-E904252938F3}" destId="{2EF690D5-ACC8-43CC-976F-2902DB7A2867}" srcOrd="1" destOrd="0" presId="urn:microsoft.com/office/officeart/2018/2/layout/IconVerticalSolidList"/>
    <dgm:cxn modelId="{FF255546-E080-4F68-B860-D33BB87D240D}" type="presParOf" srcId="{74BE7712-9A13-4C59-A249-E904252938F3}" destId="{488ACCD3-49F0-4467-BF78-313CEC11977A}" srcOrd="2" destOrd="0" presId="urn:microsoft.com/office/officeart/2018/2/layout/IconVerticalSolidList"/>
    <dgm:cxn modelId="{1B2A3519-02C3-439B-8BD3-2BBF24103411}" type="presParOf" srcId="{74BE7712-9A13-4C59-A249-E904252938F3}" destId="{630AD110-0E88-416B-8D98-F5F819FE8629}" srcOrd="3" destOrd="0" presId="urn:microsoft.com/office/officeart/2018/2/layout/IconVerticalSolidList"/>
    <dgm:cxn modelId="{E3F468D0-8584-4A8F-9411-9C58A8FED6D0}" type="presParOf" srcId="{F205624C-13E8-4888-B243-D1A8EE44EED1}" destId="{BBBC4707-9845-4DB5-B72D-81C408AD2F7B}" srcOrd="3" destOrd="0" presId="urn:microsoft.com/office/officeart/2018/2/layout/IconVerticalSolidList"/>
    <dgm:cxn modelId="{BAD9811F-85D2-437C-AFA0-C7423C63BF7F}" type="presParOf" srcId="{F205624C-13E8-4888-B243-D1A8EE44EED1}" destId="{232A97D0-2EDB-4D23-9529-DCAEFDB42F61}" srcOrd="4" destOrd="0" presId="urn:microsoft.com/office/officeart/2018/2/layout/IconVerticalSolidList"/>
    <dgm:cxn modelId="{C8053D26-33C6-4670-A31A-1787EEDDF44E}" type="presParOf" srcId="{232A97D0-2EDB-4D23-9529-DCAEFDB42F61}" destId="{5A190784-9F43-437C-91B9-ACA5D11C59DB}" srcOrd="0" destOrd="0" presId="urn:microsoft.com/office/officeart/2018/2/layout/IconVerticalSolidList"/>
    <dgm:cxn modelId="{BBA9BAD6-E316-46A6-B219-D8B5017E068B}" type="presParOf" srcId="{232A97D0-2EDB-4D23-9529-DCAEFDB42F61}" destId="{EE4EFA1E-0C51-4EEA-8175-2ECB73516CB1}" srcOrd="1" destOrd="0" presId="urn:microsoft.com/office/officeart/2018/2/layout/IconVerticalSolidList"/>
    <dgm:cxn modelId="{499F1FB9-D4E2-4376-B7F7-809EE9BD2AE9}" type="presParOf" srcId="{232A97D0-2EDB-4D23-9529-DCAEFDB42F61}" destId="{AC0CD259-831C-4B00-B44E-C439B4AFB791}" srcOrd="2" destOrd="0" presId="urn:microsoft.com/office/officeart/2018/2/layout/IconVerticalSolidList"/>
    <dgm:cxn modelId="{21011E16-E3EA-4BB4-8133-AC3BBE0CF030}" type="presParOf" srcId="{232A97D0-2EDB-4D23-9529-DCAEFDB42F61}" destId="{8445E86A-D343-4CF1-B4CA-8E181B4C6E9E}" srcOrd="3" destOrd="0" presId="urn:microsoft.com/office/officeart/2018/2/layout/IconVerticalSolidList"/>
    <dgm:cxn modelId="{79511BBA-31B5-4AC7-A9BA-6750EF769EEA}" type="presParOf" srcId="{F205624C-13E8-4888-B243-D1A8EE44EED1}" destId="{E5EBD8B6-C4BA-4E27-A541-8BEA41955FA4}" srcOrd="5" destOrd="0" presId="urn:microsoft.com/office/officeart/2018/2/layout/IconVerticalSolidList"/>
    <dgm:cxn modelId="{9C54354D-99A1-4950-8B44-EF10B44C6E11}" type="presParOf" srcId="{F205624C-13E8-4888-B243-D1A8EE44EED1}" destId="{B3E18D2E-9FDA-46B9-B78C-64BA7398142D}" srcOrd="6" destOrd="0" presId="urn:microsoft.com/office/officeart/2018/2/layout/IconVerticalSolidList"/>
    <dgm:cxn modelId="{9914F7B1-A5A0-4D7D-BDA9-02BB8F3D4E99}" type="presParOf" srcId="{B3E18D2E-9FDA-46B9-B78C-64BA7398142D}" destId="{04AA51AB-814E-40B5-86DF-C701A3BF8766}" srcOrd="0" destOrd="0" presId="urn:microsoft.com/office/officeart/2018/2/layout/IconVerticalSolidList"/>
    <dgm:cxn modelId="{B3606676-9AB5-40D2-AC84-911482B32418}" type="presParOf" srcId="{B3E18D2E-9FDA-46B9-B78C-64BA7398142D}" destId="{699E9346-2C44-4A3E-9667-BB844FC0851B}" srcOrd="1" destOrd="0" presId="urn:microsoft.com/office/officeart/2018/2/layout/IconVerticalSolidList"/>
    <dgm:cxn modelId="{50C5900D-973E-4D66-BB76-98FC86737897}" type="presParOf" srcId="{B3E18D2E-9FDA-46B9-B78C-64BA7398142D}" destId="{F7506BF8-13C5-443A-A7E4-57D46B56AEBF}" srcOrd="2" destOrd="0" presId="urn:microsoft.com/office/officeart/2018/2/layout/IconVerticalSolidList"/>
    <dgm:cxn modelId="{B14B79F7-9E2C-42C3-AFC4-E0F287F7F374}" type="presParOf" srcId="{B3E18D2E-9FDA-46B9-B78C-64BA7398142D}" destId="{761267B8-F25B-41B0-95DC-C94609808D0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0B884E-5893-4E90-B078-1C5A1B9F5EF4}">
      <dsp:nvSpPr>
        <dsp:cNvPr id="0" name=""/>
        <dsp:cNvSpPr/>
      </dsp:nvSpPr>
      <dsp:spPr>
        <a:xfrm>
          <a:off x="0" y="1981"/>
          <a:ext cx="5614987" cy="100413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D3C9F8-37D8-4C41-B97B-FDEC47884155}">
      <dsp:nvSpPr>
        <dsp:cNvPr id="0" name=""/>
        <dsp:cNvSpPr/>
      </dsp:nvSpPr>
      <dsp:spPr>
        <a:xfrm>
          <a:off x="303751" y="227912"/>
          <a:ext cx="552275" cy="5522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DDA5D5-2BCC-4472-8180-9CAF3F0BB23E}">
      <dsp:nvSpPr>
        <dsp:cNvPr id="0" name=""/>
        <dsp:cNvSpPr/>
      </dsp:nvSpPr>
      <dsp:spPr>
        <a:xfrm>
          <a:off x="1159778" y="1981"/>
          <a:ext cx="4455208" cy="1004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271" tIns="106271" rIns="106271" bIns="10627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Add online payment and invoice generation.</a:t>
          </a:r>
          <a:endParaRPr lang="en-US" sz="2200" kern="1200"/>
        </a:p>
      </dsp:txBody>
      <dsp:txXfrm>
        <a:off x="1159778" y="1981"/>
        <a:ext cx="4455208" cy="1004136"/>
      </dsp:txXfrm>
    </dsp:sp>
    <dsp:sp modelId="{74BABEB4-9576-412B-BA44-67E6ED6617F3}">
      <dsp:nvSpPr>
        <dsp:cNvPr id="0" name=""/>
        <dsp:cNvSpPr/>
      </dsp:nvSpPr>
      <dsp:spPr>
        <a:xfrm>
          <a:off x="0" y="1257152"/>
          <a:ext cx="5614987" cy="100413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F690D5-ACC8-43CC-976F-2902DB7A2867}">
      <dsp:nvSpPr>
        <dsp:cNvPr id="0" name=""/>
        <dsp:cNvSpPr/>
      </dsp:nvSpPr>
      <dsp:spPr>
        <a:xfrm>
          <a:off x="303751" y="1483083"/>
          <a:ext cx="552275" cy="5522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0AD110-0E88-416B-8D98-F5F819FE8629}">
      <dsp:nvSpPr>
        <dsp:cNvPr id="0" name=""/>
        <dsp:cNvSpPr/>
      </dsp:nvSpPr>
      <dsp:spPr>
        <a:xfrm>
          <a:off x="1159778" y="1257152"/>
          <a:ext cx="4455208" cy="1004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271" tIns="106271" rIns="106271" bIns="10627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Enable mobile app integration for on-the-go bookings.</a:t>
          </a:r>
          <a:endParaRPr lang="en-US" sz="2200" kern="1200"/>
        </a:p>
      </dsp:txBody>
      <dsp:txXfrm>
        <a:off x="1159778" y="1257152"/>
        <a:ext cx="4455208" cy="1004136"/>
      </dsp:txXfrm>
    </dsp:sp>
    <dsp:sp modelId="{5A190784-9F43-437C-91B9-ACA5D11C59DB}">
      <dsp:nvSpPr>
        <dsp:cNvPr id="0" name=""/>
        <dsp:cNvSpPr/>
      </dsp:nvSpPr>
      <dsp:spPr>
        <a:xfrm>
          <a:off x="0" y="2512323"/>
          <a:ext cx="5614987" cy="100413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4EFA1E-0C51-4EEA-8175-2ECB73516CB1}">
      <dsp:nvSpPr>
        <dsp:cNvPr id="0" name=""/>
        <dsp:cNvSpPr/>
      </dsp:nvSpPr>
      <dsp:spPr>
        <a:xfrm>
          <a:off x="303751" y="2738254"/>
          <a:ext cx="552275" cy="5522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45E86A-D343-4CF1-B4CA-8E181B4C6E9E}">
      <dsp:nvSpPr>
        <dsp:cNvPr id="0" name=""/>
        <dsp:cNvSpPr/>
      </dsp:nvSpPr>
      <dsp:spPr>
        <a:xfrm>
          <a:off x="1159778" y="2512323"/>
          <a:ext cx="4455208" cy="1004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271" tIns="106271" rIns="106271" bIns="10627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Improve reporting features for admin and analytics.</a:t>
          </a:r>
          <a:endParaRPr lang="en-US" sz="2200" kern="1200"/>
        </a:p>
      </dsp:txBody>
      <dsp:txXfrm>
        <a:off x="1159778" y="2512323"/>
        <a:ext cx="4455208" cy="1004136"/>
      </dsp:txXfrm>
    </dsp:sp>
    <dsp:sp modelId="{04AA51AB-814E-40B5-86DF-C701A3BF8766}">
      <dsp:nvSpPr>
        <dsp:cNvPr id="0" name=""/>
        <dsp:cNvSpPr/>
      </dsp:nvSpPr>
      <dsp:spPr>
        <a:xfrm>
          <a:off x="0" y="3767494"/>
          <a:ext cx="5614987" cy="100413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9E9346-2C44-4A3E-9667-BB844FC0851B}">
      <dsp:nvSpPr>
        <dsp:cNvPr id="0" name=""/>
        <dsp:cNvSpPr/>
      </dsp:nvSpPr>
      <dsp:spPr>
        <a:xfrm>
          <a:off x="303751" y="3993425"/>
          <a:ext cx="552275" cy="55227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1267B8-F25B-41B0-95DC-C94609808D0D}">
      <dsp:nvSpPr>
        <dsp:cNvPr id="0" name=""/>
        <dsp:cNvSpPr/>
      </dsp:nvSpPr>
      <dsp:spPr>
        <a:xfrm>
          <a:off x="1159778" y="3767494"/>
          <a:ext cx="4455208" cy="1004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271" tIns="106271" rIns="106271" bIns="10627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Add location-based tracking and GPS for bikes.</a:t>
          </a:r>
          <a:endParaRPr lang="en-US" sz="2200" kern="1200"/>
        </a:p>
      </dsp:txBody>
      <dsp:txXfrm>
        <a:off x="1159778" y="3767494"/>
        <a:ext cx="4455208" cy="10041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6" Type="http://schemas.openxmlformats.org/officeDocument/2006/relationships/diagramData" Target="../diagrams/data1.xml"/><Relationship Id="rId5" Type="http://schemas.openxmlformats.org/officeDocument/2006/relationships/image" Target="../media/image5.png"/><Relationship Id="rId10" Type="http://schemas.microsoft.com/office/2007/relationships/diagramDrawing" Target="../diagrams/drawing1.xml"/><Relationship Id="rId4" Type="http://schemas.openxmlformats.org/officeDocument/2006/relationships/image" Target="../media/image4.png"/><Relationship Id="rId9" Type="http://schemas.openxmlformats.org/officeDocument/2006/relationships/diagramColors" Target="../diagrams/colors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19921-AEEC-4B09-9AB5-A0428DF049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BIKE RENTAL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DBBB5C-A7ED-AE16-6396-A16C319966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Presentation on SQL Project</a:t>
            </a:r>
            <a:br>
              <a:rPr lang="en-US" dirty="0"/>
            </a:br>
            <a:r>
              <a:rPr lang="en-US" b="1" dirty="0"/>
              <a:t>Guided by</a:t>
            </a:r>
            <a:r>
              <a:rPr lang="en-US" dirty="0"/>
              <a:t>: Ravi Teja Sir</a:t>
            </a:r>
            <a:br>
              <a:rPr lang="en-US" dirty="0"/>
            </a:br>
            <a:r>
              <a:rPr lang="en-US" b="1" dirty="0"/>
              <a:t>Presented by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KUNAL BHALERAO</a:t>
            </a:r>
          </a:p>
        </p:txBody>
      </p:sp>
    </p:spTree>
    <p:extLst>
      <p:ext uri="{BB962C8B-B14F-4D97-AF65-F5344CB8AC3E}">
        <p14:creationId xmlns:p14="http://schemas.microsoft.com/office/powerpoint/2010/main" val="3555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ADB8294-BBF5-4EE7-8D08-DDECD12A1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AA68CD-BBCC-4482-B4F9-3EBE3A75D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3" name="Freeform 15">
            <a:extLst>
              <a:ext uri="{FF2B5EF4-FFF2-40B4-BE49-F238E27FC236}">
                <a16:creationId xmlns:a16="http://schemas.microsoft.com/office/drawing/2014/main" id="{B58816D9-9E81-4B2B-95D3-C398BF15E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431557E3-335E-99C3-18EB-FCAB8FEED4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2214" y="3066355"/>
            <a:ext cx="3500562" cy="861572"/>
          </a:xfrm>
          <a:prstGeom prst="rect">
            <a:avLst/>
          </a:prstGeom>
          <a:effectLst/>
        </p:spPr>
      </p:pic>
      <p:sp useBgFill="1">
        <p:nvSpPr>
          <p:cNvPr id="34" name="Freeform 5">
            <a:extLst>
              <a:ext uri="{FF2B5EF4-FFF2-40B4-BE49-F238E27FC236}">
                <a16:creationId xmlns:a16="http://schemas.microsoft.com/office/drawing/2014/main" id="{BD26E291-370D-448F-BDB9-9A5999D46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4055532"/>
            <a:ext cx="12191695" cy="2802467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EE5BE6-4739-D515-2CFA-44E0A2170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458" y="4854344"/>
            <a:ext cx="9345155" cy="8618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ADMIN</a:t>
            </a:r>
          </a:p>
        </p:txBody>
      </p:sp>
      <p:pic>
        <p:nvPicPr>
          <p:cNvPr id="6" name="Picture 5" descr="A white background with black lines&#10;&#10;AI-generated content may be incorrect.">
            <a:extLst>
              <a:ext uri="{FF2B5EF4-FFF2-40B4-BE49-F238E27FC236}">
                <a16:creationId xmlns:a16="http://schemas.microsoft.com/office/drawing/2014/main" id="{D5908A64-DDD1-659B-EDD7-AC3791F02A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2249" y="1141407"/>
            <a:ext cx="7728771" cy="285032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93890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1DCD5C-35F0-7FF6-7CB9-52D6F3C33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 dirty="0"/>
              <a:t>Booking table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484F10F-334C-431A-8E30-B66B496C5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475977" y="-475977"/>
            <a:ext cx="6858000" cy="7809953"/>
          </a:xfrm>
          <a:custGeom>
            <a:avLst/>
            <a:gdLst>
              <a:gd name="connsiteX0" fmla="*/ 6858000 w 6858000"/>
              <a:gd name="connsiteY0" fmla="*/ 1344715 h 7809953"/>
              <a:gd name="connsiteX1" fmla="*/ 6858000 w 6858000"/>
              <a:gd name="connsiteY1" fmla="*/ 1177 h 7809953"/>
              <a:gd name="connsiteX2" fmla="*/ 6702323 w 6858000"/>
              <a:gd name="connsiteY2" fmla="*/ 26222 h 7809953"/>
              <a:gd name="connsiteX3" fmla="*/ 6547332 w 6858000"/>
              <a:gd name="connsiteY3" fmla="*/ 50091 h 7809953"/>
              <a:gd name="connsiteX4" fmla="*/ 6391656 w 6858000"/>
              <a:gd name="connsiteY4" fmla="*/ 73455 h 7809953"/>
              <a:gd name="connsiteX5" fmla="*/ 6235293 w 6858000"/>
              <a:gd name="connsiteY5" fmla="*/ 93458 h 7809953"/>
              <a:gd name="connsiteX6" fmla="*/ 6079617 w 6858000"/>
              <a:gd name="connsiteY6" fmla="*/ 113629 h 7809953"/>
              <a:gd name="connsiteX7" fmla="*/ 5923254 w 6858000"/>
              <a:gd name="connsiteY7" fmla="*/ 132455 h 7809953"/>
              <a:gd name="connsiteX8" fmla="*/ 5768949 w 6858000"/>
              <a:gd name="connsiteY8" fmla="*/ 148591 h 7809953"/>
              <a:gd name="connsiteX9" fmla="*/ 5612587 w 6858000"/>
              <a:gd name="connsiteY9" fmla="*/ 163887 h 7809953"/>
              <a:gd name="connsiteX10" fmla="*/ 5456910 w 6858000"/>
              <a:gd name="connsiteY10" fmla="*/ 177839 h 7809953"/>
              <a:gd name="connsiteX11" fmla="*/ 5303977 w 6858000"/>
              <a:gd name="connsiteY11" fmla="*/ 189941 h 7809953"/>
              <a:gd name="connsiteX12" fmla="*/ 5148986 w 6858000"/>
              <a:gd name="connsiteY12" fmla="*/ 202044 h 7809953"/>
              <a:gd name="connsiteX13" fmla="*/ 4996053 w 6858000"/>
              <a:gd name="connsiteY13" fmla="*/ 212129 h 7809953"/>
              <a:gd name="connsiteX14" fmla="*/ 4843119 w 6858000"/>
              <a:gd name="connsiteY14" fmla="*/ 220029 h 7809953"/>
              <a:gd name="connsiteX15" fmla="*/ 4690872 w 6858000"/>
              <a:gd name="connsiteY15" fmla="*/ 228266 h 7809953"/>
              <a:gd name="connsiteX16" fmla="*/ 4539996 w 6858000"/>
              <a:gd name="connsiteY16" fmla="*/ 235157 h 7809953"/>
              <a:gd name="connsiteX17" fmla="*/ 4390491 w 6858000"/>
              <a:gd name="connsiteY17" fmla="*/ 240032 h 7809953"/>
              <a:gd name="connsiteX18" fmla="*/ 4240987 w 6858000"/>
              <a:gd name="connsiteY18" fmla="*/ 244234 h 7809953"/>
              <a:gd name="connsiteX19" fmla="*/ 4092855 w 6858000"/>
              <a:gd name="connsiteY19" fmla="*/ 248268 h 7809953"/>
              <a:gd name="connsiteX20" fmla="*/ 3946779 w 6858000"/>
              <a:gd name="connsiteY20" fmla="*/ 250117 h 7809953"/>
              <a:gd name="connsiteX21" fmla="*/ 3800704 w 6858000"/>
              <a:gd name="connsiteY21" fmla="*/ 252134 h 7809953"/>
              <a:gd name="connsiteX22" fmla="*/ 3656685 w 6858000"/>
              <a:gd name="connsiteY22" fmla="*/ 253143 h 7809953"/>
              <a:gd name="connsiteX23" fmla="*/ 3514039 w 6858000"/>
              <a:gd name="connsiteY23" fmla="*/ 252134 h 7809953"/>
              <a:gd name="connsiteX24" fmla="*/ 3372765 w 6858000"/>
              <a:gd name="connsiteY24" fmla="*/ 252134 h 7809953"/>
              <a:gd name="connsiteX25" fmla="*/ 3232861 w 6858000"/>
              <a:gd name="connsiteY25" fmla="*/ 250117 h 7809953"/>
              <a:gd name="connsiteX26" fmla="*/ 3095701 w 6858000"/>
              <a:gd name="connsiteY26" fmla="*/ 247092 h 7809953"/>
              <a:gd name="connsiteX27" fmla="*/ 2959913 w 6858000"/>
              <a:gd name="connsiteY27" fmla="*/ 244234 h 7809953"/>
              <a:gd name="connsiteX28" fmla="*/ 2826868 w 6858000"/>
              <a:gd name="connsiteY28" fmla="*/ 241040 h 7809953"/>
              <a:gd name="connsiteX29" fmla="*/ 2694508 w 6858000"/>
              <a:gd name="connsiteY29" fmla="*/ 236166 h 7809953"/>
              <a:gd name="connsiteX30" fmla="*/ 2564207 w 6858000"/>
              <a:gd name="connsiteY30" fmla="*/ 230955 h 7809953"/>
              <a:gd name="connsiteX31" fmla="*/ 2436648 w 6858000"/>
              <a:gd name="connsiteY31" fmla="*/ 226249 h 7809953"/>
              <a:gd name="connsiteX32" fmla="*/ 2187702 w 6858000"/>
              <a:gd name="connsiteY32" fmla="*/ 212969 h 7809953"/>
              <a:gd name="connsiteX33" fmla="*/ 1949044 w 6858000"/>
              <a:gd name="connsiteY33" fmla="*/ 198850 h 7809953"/>
              <a:gd name="connsiteX34" fmla="*/ 1719987 w 6858000"/>
              <a:gd name="connsiteY34" fmla="*/ 184058 h 7809953"/>
              <a:gd name="connsiteX35" fmla="*/ 1503274 w 6858000"/>
              <a:gd name="connsiteY35" fmla="*/ 167753 h 7809953"/>
              <a:gd name="connsiteX36" fmla="*/ 1296162 w 6858000"/>
              <a:gd name="connsiteY36" fmla="*/ 150776 h 7809953"/>
              <a:gd name="connsiteX37" fmla="*/ 1104138 w 6858000"/>
              <a:gd name="connsiteY37" fmla="*/ 132455 h 7809953"/>
              <a:gd name="connsiteX38" fmla="*/ 923773 w 6858000"/>
              <a:gd name="connsiteY38" fmla="*/ 114469 h 7809953"/>
              <a:gd name="connsiteX39" fmla="*/ 757809 w 6858000"/>
              <a:gd name="connsiteY39" fmla="*/ 96484 h 7809953"/>
              <a:gd name="connsiteX40" fmla="*/ 605562 w 6858000"/>
              <a:gd name="connsiteY40" fmla="*/ 79507 h 7809953"/>
              <a:gd name="connsiteX41" fmla="*/ 470459 w 6858000"/>
              <a:gd name="connsiteY41" fmla="*/ 63370 h 7809953"/>
              <a:gd name="connsiteX42" fmla="*/ 348387 w 6858000"/>
              <a:gd name="connsiteY42" fmla="*/ 48074 h 7809953"/>
              <a:gd name="connsiteX43" fmla="*/ 245517 w 6858000"/>
              <a:gd name="connsiteY43" fmla="*/ 35299 h 7809953"/>
              <a:gd name="connsiteX44" fmla="*/ 159106 w 6858000"/>
              <a:gd name="connsiteY44" fmla="*/ 23197 h 7809953"/>
              <a:gd name="connsiteX45" fmla="*/ 40462 w 6858000"/>
              <a:gd name="connsiteY45" fmla="*/ 5883 h 7809953"/>
              <a:gd name="connsiteX46" fmla="*/ 0 w 6858000"/>
              <a:gd name="connsiteY46" fmla="*/ 0 h 7809953"/>
              <a:gd name="connsiteX47" fmla="*/ 0 w 6858000"/>
              <a:gd name="connsiteY47" fmla="*/ 652830 h 7809953"/>
              <a:gd name="connsiteX48" fmla="*/ 0 w 6858000"/>
              <a:gd name="connsiteY48" fmla="*/ 652830 h 7809953"/>
              <a:gd name="connsiteX49" fmla="*/ 0 w 6858000"/>
              <a:gd name="connsiteY49" fmla="*/ 7809953 h 7809953"/>
              <a:gd name="connsiteX50" fmla="*/ 6857999 w 6858000"/>
              <a:gd name="connsiteY50" fmla="*/ 7809953 h 7809953"/>
              <a:gd name="connsiteX51" fmla="*/ 6857999 w 6858000"/>
              <a:gd name="connsiteY51" fmla="*/ 1344715 h 7809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0" h="7809953">
                <a:moveTo>
                  <a:pt x="6858000" y="1344715"/>
                </a:moveTo>
                <a:lnTo>
                  <a:pt x="6858000" y="1177"/>
                </a:lnTo>
                <a:lnTo>
                  <a:pt x="6702323" y="26222"/>
                </a:lnTo>
                <a:lnTo>
                  <a:pt x="6547332" y="50091"/>
                </a:lnTo>
                <a:lnTo>
                  <a:pt x="6391656" y="73455"/>
                </a:lnTo>
                <a:lnTo>
                  <a:pt x="6235293" y="93458"/>
                </a:lnTo>
                <a:lnTo>
                  <a:pt x="6079617" y="113629"/>
                </a:lnTo>
                <a:lnTo>
                  <a:pt x="5923254" y="132455"/>
                </a:lnTo>
                <a:lnTo>
                  <a:pt x="5768949" y="148591"/>
                </a:lnTo>
                <a:lnTo>
                  <a:pt x="5612587" y="163887"/>
                </a:lnTo>
                <a:lnTo>
                  <a:pt x="5456910" y="177839"/>
                </a:lnTo>
                <a:lnTo>
                  <a:pt x="5303977" y="189941"/>
                </a:lnTo>
                <a:lnTo>
                  <a:pt x="5148986" y="202044"/>
                </a:lnTo>
                <a:lnTo>
                  <a:pt x="4996053" y="212129"/>
                </a:lnTo>
                <a:lnTo>
                  <a:pt x="4843119" y="220029"/>
                </a:lnTo>
                <a:lnTo>
                  <a:pt x="4690872" y="228266"/>
                </a:lnTo>
                <a:lnTo>
                  <a:pt x="4539996" y="235157"/>
                </a:lnTo>
                <a:lnTo>
                  <a:pt x="4390491" y="240032"/>
                </a:lnTo>
                <a:lnTo>
                  <a:pt x="4240987" y="244234"/>
                </a:lnTo>
                <a:lnTo>
                  <a:pt x="4092855" y="248268"/>
                </a:lnTo>
                <a:lnTo>
                  <a:pt x="3946779" y="250117"/>
                </a:lnTo>
                <a:lnTo>
                  <a:pt x="3800704" y="252134"/>
                </a:lnTo>
                <a:lnTo>
                  <a:pt x="3656685" y="253143"/>
                </a:lnTo>
                <a:lnTo>
                  <a:pt x="3514039" y="252134"/>
                </a:lnTo>
                <a:lnTo>
                  <a:pt x="3372765" y="252134"/>
                </a:lnTo>
                <a:lnTo>
                  <a:pt x="3232861" y="250117"/>
                </a:lnTo>
                <a:lnTo>
                  <a:pt x="3095701" y="247092"/>
                </a:lnTo>
                <a:lnTo>
                  <a:pt x="2959913" y="244234"/>
                </a:lnTo>
                <a:lnTo>
                  <a:pt x="2826868" y="241040"/>
                </a:lnTo>
                <a:lnTo>
                  <a:pt x="2694508" y="236166"/>
                </a:lnTo>
                <a:lnTo>
                  <a:pt x="2564207" y="230955"/>
                </a:lnTo>
                <a:lnTo>
                  <a:pt x="2436648" y="226249"/>
                </a:lnTo>
                <a:lnTo>
                  <a:pt x="2187702" y="212969"/>
                </a:lnTo>
                <a:lnTo>
                  <a:pt x="1949044" y="198850"/>
                </a:lnTo>
                <a:lnTo>
                  <a:pt x="1719987" y="184058"/>
                </a:lnTo>
                <a:lnTo>
                  <a:pt x="1503274" y="167753"/>
                </a:lnTo>
                <a:lnTo>
                  <a:pt x="1296162" y="150776"/>
                </a:lnTo>
                <a:lnTo>
                  <a:pt x="1104138" y="132455"/>
                </a:lnTo>
                <a:lnTo>
                  <a:pt x="923773" y="114469"/>
                </a:lnTo>
                <a:lnTo>
                  <a:pt x="757809" y="96484"/>
                </a:lnTo>
                <a:lnTo>
                  <a:pt x="605562" y="79507"/>
                </a:lnTo>
                <a:lnTo>
                  <a:pt x="470459" y="63370"/>
                </a:lnTo>
                <a:lnTo>
                  <a:pt x="348387" y="48074"/>
                </a:lnTo>
                <a:lnTo>
                  <a:pt x="245517" y="35299"/>
                </a:lnTo>
                <a:lnTo>
                  <a:pt x="159106" y="23197"/>
                </a:lnTo>
                <a:lnTo>
                  <a:pt x="40462" y="5883"/>
                </a:lnTo>
                <a:lnTo>
                  <a:pt x="0" y="0"/>
                </a:lnTo>
                <a:lnTo>
                  <a:pt x="0" y="652830"/>
                </a:lnTo>
                <a:lnTo>
                  <a:pt x="0" y="652830"/>
                </a:lnTo>
                <a:lnTo>
                  <a:pt x="0" y="7809953"/>
                </a:lnTo>
                <a:lnTo>
                  <a:pt x="6857999" y="7809953"/>
                </a:lnTo>
                <a:lnTo>
                  <a:pt x="6857999" y="134471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 descr="A black and white image of a bird&#10;&#10;AI-generated content may be incorrect.">
            <a:extLst>
              <a:ext uri="{FF2B5EF4-FFF2-40B4-BE49-F238E27FC236}">
                <a16:creationId xmlns:a16="http://schemas.microsoft.com/office/drawing/2014/main" id="{704F0C93-C31D-201D-0DA4-7CD1D98E80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854" y="1012918"/>
            <a:ext cx="6270662" cy="1928227"/>
          </a:xfrm>
          <a:prstGeom prst="rect">
            <a:avLst/>
          </a:prstGeom>
          <a:effectLst/>
        </p:spPr>
      </p:pic>
      <p:sp>
        <p:nvSpPr>
          <p:cNvPr id="44" name="Freeform 31">
            <a:extLst>
              <a:ext uri="{FF2B5EF4-FFF2-40B4-BE49-F238E27FC236}">
                <a16:creationId xmlns:a16="http://schemas.microsoft.com/office/drawing/2014/main" id="{AEA0BB24-2B23-4B19-996F-58DA607EE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51C45773-0F07-2A9D-1398-171CA12051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3854" y="4109567"/>
            <a:ext cx="6270662" cy="144225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8491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71420-B13C-06E5-3A1C-1D4FF9301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Operations on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5338A-FE69-0BB4-65BC-9FCEE3B2C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Examples:</a:t>
            </a:r>
          </a:p>
          <a:p>
            <a:r>
              <a:rPr lang="en-US" b="1" dirty="0"/>
              <a:t>Insert new user or admin records.</a:t>
            </a:r>
          </a:p>
          <a:p>
            <a:r>
              <a:rPr lang="en-US" b="1" dirty="0"/>
              <a:t>Update bike status after rental or return.</a:t>
            </a:r>
          </a:p>
          <a:p>
            <a:r>
              <a:rPr lang="en-US" b="1" dirty="0"/>
              <a:t>Track bookings and rental duration.</a:t>
            </a:r>
          </a:p>
          <a:p>
            <a:r>
              <a:rPr lang="en-US" b="1" dirty="0"/>
              <a:t>Delete inactive users or outdated records.</a:t>
            </a:r>
          </a:p>
          <a:p>
            <a:r>
              <a:rPr lang="en-US" b="1" dirty="0"/>
              <a:t>Query for available bikes by brand or type.</a:t>
            </a:r>
          </a:p>
        </p:txBody>
      </p:sp>
    </p:spTree>
    <p:extLst>
      <p:ext uri="{BB962C8B-B14F-4D97-AF65-F5344CB8AC3E}">
        <p14:creationId xmlns:p14="http://schemas.microsoft.com/office/powerpoint/2010/main" val="2763341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6" name="Freeform: Shape 45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C0F5D-0277-476D-78A5-063A67B6E8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54955" y="1447800"/>
            <a:ext cx="6974915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Business Queries</a:t>
            </a:r>
            <a:br>
              <a:rPr lang="en-US" sz="7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sz="7200" b="0" i="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5859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E92A8BB-07B9-40DB-984F-2CB1A2535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DDB745-6C26-4B79-9EF2-08E3E4AB9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 16">
            <a:extLst>
              <a:ext uri="{FF2B5EF4-FFF2-40B4-BE49-F238E27FC236}">
                <a16:creationId xmlns:a16="http://schemas.microsoft.com/office/drawing/2014/main" id="{80B3FE6C-0A59-4114-88CB-3C3172D6A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2835162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A close up of a white background">
            <a:extLst>
              <a:ext uri="{FF2B5EF4-FFF2-40B4-BE49-F238E27FC236}">
                <a16:creationId xmlns:a16="http://schemas.microsoft.com/office/drawing/2014/main" id="{787D5DB0-5D41-03A0-C8F0-2FFF5EFAE2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458" y="1114842"/>
            <a:ext cx="9150807" cy="1898791"/>
          </a:xfrm>
          <a:prstGeom prst="rect">
            <a:avLst/>
          </a:prstGeom>
          <a:effectLst/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DA3A238-516A-4076-B3C2-230D91350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36999"/>
            <a:ext cx="12191696" cy="3721001"/>
          </a:xfrm>
          <a:custGeom>
            <a:avLst/>
            <a:gdLst>
              <a:gd name="connsiteX0" fmla="*/ 1 w 12191696"/>
              <a:gd name="connsiteY0" fmla="*/ 0 h 3721001"/>
              <a:gd name="connsiteX1" fmla="*/ 71932 w 12191696"/>
              <a:gd name="connsiteY1" fmla="*/ 12261 h 3721001"/>
              <a:gd name="connsiteX2" fmla="*/ 282849 w 12191696"/>
              <a:gd name="connsiteY2" fmla="*/ 48342 h 3721001"/>
              <a:gd name="connsiteX3" fmla="*/ 436464 w 12191696"/>
              <a:gd name="connsiteY3" fmla="*/ 73565 h 3721001"/>
              <a:gd name="connsiteX4" fmla="*/ 619339 w 12191696"/>
              <a:gd name="connsiteY4" fmla="*/ 100188 h 3721001"/>
              <a:gd name="connsiteX5" fmla="*/ 836351 w 12191696"/>
              <a:gd name="connsiteY5" fmla="*/ 132066 h 3721001"/>
              <a:gd name="connsiteX6" fmla="*/ 1076528 w 12191696"/>
              <a:gd name="connsiteY6" fmla="*/ 165696 h 3721001"/>
              <a:gd name="connsiteX7" fmla="*/ 1347183 w 12191696"/>
              <a:gd name="connsiteY7" fmla="*/ 201077 h 3721001"/>
              <a:gd name="connsiteX8" fmla="*/ 1642223 w 12191696"/>
              <a:gd name="connsiteY8" fmla="*/ 238560 h 3721001"/>
              <a:gd name="connsiteX9" fmla="*/ 1962864 w 12191696"/>
              <a:gd name="connsiteY9" fmla="*/ 276043 h 3721001"/>
              <a:gd name="connsiteX10" fmla="*/ 2304232 w 12191696"/>
              <a:gd name="connsiteY10" fmla="*/ 314226 h 3721001"/>
              <a:gd name="connsiteX11" fmla="*/ 2672421 w 12191696"/>
              <a:gd name="connsiteY11" fmla="*/ 349608 h 3721001"/>
              <a:gd name="connsiteX12" fmla="*/ 3057678 w 12191696"/>
              <a:gd name="connsiteY12" fmla="*/ 383588 h 3721001"/>
              <a:gd name="connsiteX13" fmla="*/ 3464881 w 12191696"/>
              <a:gd name="connsiteY13" fmla="*/ 414415 h 3721001"/>
              <a:gd name="connsiteX14" fmla="*/ 3889152 w 12191696"/>
              <a:gd name="connsiteY14" fmla="*/ 443841 h 3721001"/>
              <a:gd name="connsiteX15" fmla="*/ 4331710 w 12191696"/>
              <a:gd name="connsiteY15" fmla="*/ 471515 h 3721001"/>
              <a:gd name="connsiteX16" fmla="*/ 4558476 w 12191696"/>
              <a:gd name="connsiteY16" fmla="*/ 481324 h 3721001"/>
              <a:gd name="connsiteX17" fmla="*/ 4790118 w 12191696"/>
              <a:gd name="connsiteY17" fmla="*/ 492183 h 3721001"/>
              <a:gd name="connsiteX18" fmla="*/ 5025418 w 12191696"/>
              <a:gd name="connsiteY18" fmla="*/ 502342 h 3721001"/>
              <a:gd name="connsiteX19" fmla="*/ 5261937 w 12191696"/>
              <a:gd name="connsiteY19" fmla="*/ 508998 h 3721001"/>
              <a:gd name="connsiteX20" fmla="*/ 5503333 w 12191696"/>
              <a:gd name="connsiteY20" fmla="*/ 514953 h 3721001"/>
              <a:gd name="connsiteX21" fmla="*/ 5747166 w 12191696"/>
              <a:gd name="connsiteY21" fmla="*/ 521259 h 3721001"/>
              <a:gd name="connsiteX22" fmla="*/ 5995877 w 12191696"/>
              <a:gd name="connsiteY22" fmla="*/ 525462 h 3721001"/>
              <a:gd name="connsiteX23" fmla="*/ 6247026 w 12191696"/>
              <a:gd name="connsiteY23" fmla="*/ 525462 h 3721001"/>
              <a:gd name="connsiteX24" fmla="*/ 6500613 w 12191696"/>
              <a:gd name="connsiteY24" fmla="*/ 527564 h 3721001"/>
              <a:gd name="connsiteX25" fmla="*/ 6756639 w 12191696"/>
              <a:gd name="connsiteY25" fmla="*/ 525462 h 3721001"/>
              <a:gd name="connsiteX26" fmla="*/ 7016322 w 12191696"/>
              <a:gd name="connsiteY26" fmla="*/ 521259 h 3721001"/>
              <a:gd name="connsiteX27" fmla="*/ 7276005 w 12191696"/>
              <a:gd name="connsiteY27" fmla="*/ 517405 h 3721001"/>
              <a:gd name="connsiteX28" fmla="*/ 7539345 w 12191696"/>
              <a:gd name="connsiteY28" fmla="*/ 508998 h 3721001"/>
              <a:gd name="connsiteX29" fmla="*/ 7805124 w 12191696"/>
              <a:gd name="connsiteY29" fmla="*/ 500240 h 3721001"/>
              <a:gd name="connsiteX30" fmla="*/ 8070903 w 12191696"/>
              <a:gd name="connsiteY30" fmla="*/ 490081 h 3721001"/>
              <a:gd name="connsiteX31" fmla="*/ 8339121 w 12191696"/>
              <a:gd name="connsiteY31" fmla="*/ 475719 h 3721001"/>
              <a:gd name="connsiteX32" fmla="*/ 8609776 w 12191696"/>
              <a:gd name="connsiteY32" fmla="*/ 458554 h 3721001"/>
              <a:gd name="connsiteX33" fmla="*/ 8881651 w 12191696"/>
              <a:gd name="connsiteY33" fmla="*/ 442089 h 3721001"/>
              <a:gd name="connsiteX34" fmla="*/ 9153526 w 12191696"/>
              <a:gd name="connsiteY34" fmla="*/ 421071 h 3721001"/>
              <a:gd name="connsiteX35" fmla="*/ 9429058 w 12191696"/>
              <a:gd name="connsiteY35" fmla="*/ 395848 h 3721001"/>
              <a:gd name="connsiteX36" fmla="*/ 9700933 w 12191696"/>
              <a:gd name="connsiteY36" fmla="*/ 370626 h 3721001"/>
              <a:gd name="connsiteX37" fmla="*/ 9977684 w 12191696"/>
              <a:gd name="connsiteY37" fmla="*/ 341551 h 3721001"/>
              <a:gd name="connsiteX38" fmla="*/ 10255655 w 12191696"/>
              <a:gd name="connsiteY38" fmla="*/ 309672 h 3721001"/>
              <a:gd name="connsiteX39" fmla="*/ 10529968 w 12191696"/>
              <a:gd name="connsiteY39" fmla="*/ 276043 h 3721001"/>
              <a:gd name="connsiteX40" fmla="*/ 10807939 w 12191696"/>
              <a:gd name="connsiteY40" fmla="*/ 236808 h 3721001"/>
              <a:gd name="connsiteX41" fmla="*/ 11084690 w 12191696"/>
              <a:gd name="connsiteY41" fmla="*/ 194771 h 3721001"/>
              <a:gd name="connsiteX42" fmla="*/ 11362661 w 12191696"/>
              <a:gd name="connsiteY42" fmla="*/ 153085 h 3721001"/>
              <a:gd name="connsiteX43" fmla="*/ 11639412 w 12191696"/>
              <a:gd name="connsiteY43" fmla="*/ 104392 h 3721001"/>
              <a:gd name="connsiteX44" fmla="*/ 11914945 w 12191696"/>
              <a:gd name="connsiteY44" fmla="*/ 54648 h 3721001"/>
              <a:gd name="connsiteX45" fmla="*/ 12191696 w 12191696"/>
              <a:gd name="connsiteY45" fmla="*/ 2452 h 3721001"/>
              <a:gd name="connsiteX46" fmla="*/ 12191696 w 12191696"/>
              <a:gd name="connsiteY46" fmla="*/ 2802467 h 3721001"/>
              <a:gd name="connsiteX47" fmla="*/ 12191695 w 12191696"/>
              <a:gd name="connsiteY47" fmla="*/ 2802467 h 3721001"/>
              <a:gd name="connsiteX48" fmla="*/ 12191695 w 12191696"/>
              <a:gd name="connsiteY48" fmla="*/ 3721001 h 3721001"/>
              <a:gd name="connsiteX49" fmla="*/ 0 w 12191696"/>
              <a:gd name="connsiteY49" fmla="*/ 3721001 h 3721001"/>
              <a:gd name="connsiteX50" fmla="*/ 0 w 12191696"/>
              <a:gd name="connsiteY50" fmla="*/ 2233825 h 3721001"/>
              <a:gd name="connsiteX51" fmla="*/ 1 w 12191696"/>
              <a:gd name="connsiteY51" fmla="*/ 2233825 h 372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1696" h="3721001">
                <a:moveTo>
                  <a:pt x="1" y="0"/>
                </a:moveTo>
                <a:lnTo>
                  <a:pt x="71932" y="12261"/>
                </a:lnTo>
                <a:lnTo>
                  <a:pt x="282849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3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802467"/>
                </a:lnTo>
                <a:lnTo>
                  <a:pt x="12191695" y="2802467"/>
                </a:lnTo>
                <a:lnTo>
                  <a:pt x="12191695" y="3721001"/>
                </a:lnTo>
                <a:lnTo>
                  <a:pt x="0" y="3721001"/>
                </a:lnTo>
                <a:lnTo>
                  <a:pt x="0" y="2233825"/>
                </a:lnTo>
                <a:lnTo>
                  <a:pt x="1" y="223382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261943-8B02-D227-58CE-91AE60F38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5" y="3928983"/>
            <a:ext cx="9182945" cy="179339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List users who booked vehicles for more than 3 days</a:t>
            </a:r>
          </a:p>
        </p:txBody>
      </p:sp>
    </p:spTree>
    <p:extLst>
      <p:ext uri="{BB962C8B-B14F-4D97-AF65-F5344CB8AC3E}">
        <p14:creationId xmlns:p14="http://schemas.microsoft.com/office/powerpoint/2010/main" val="23746229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92A8BB-07B9-40DB-984F-2CB1A2535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CDDB745-6C26-4B79-9EF2-08E3E4AB9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80B3FE6C-0A59-4114-88CB-3C3172D6A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2835162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612756D-7A4C-C653-20EE-7490C802E4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458" y="640082"/>
            <a:ext cx="7210271" cy="2761840"/>
          </a:xfrm>
          <a:prstGeom prst="rect">
            <a:avLst/>
          </a:prstGeom>
          <a:effectLst/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DA3A238-516A-4076-B3C2-230D91350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36999"/>
            <a:ext cx="12191696" cy="3721001"/>
          </a:xfrm>
          <a:custGeom>
            <a:avLst/>
            <a:gdLst>
              <a:gd name="connsiteX0" fmla="*/ 1 w 12191696"/>
              <a:gd name="connsiteY0" fmla="*/ 0 h 3721001"/>
              <a:gd name="connsiteX1" fmla="*/ 71932 w 12191696"/>
              <a:gd name="connsiteY1" fmla="*/ 12261 h 3721001"/>
              <a:gd name="connsiteX2" fmla="*/ 282849 w 12191696"/>
              <a:gd name="connsiteY2" fmla="*/ 48342 h 3721001"/>
              <a:gd name="connsiteX3" fmla="*/ 436464 w 12191696"/>
              <a:gd name="connsiteY3" fmla="*/ 73565 h 3721001"/>
              <a:gd name="connsiteX4" fmla="*/ 619339 w 12191696"/>
              <a:gd name="connsiteY4" fmla="*/ 100188 h 3721001"/>
              <a:gd name="connsiteX5" fmla="*/ 836351 w 12191696"/>
              <a:gd name="connsiteY5" fmla="*/ 132066 h 3721001"/>
              <a:gd name="connsiteX6" fmla="*/ 1076528 w 12191696"/>
              <a:gd name="connsiteY6" fmla="*/ 165696 h 3721001"/>
              <a:gd name="connsiteX7" fmla="*/ 1347183 w 12191696"/>
              <a:gd name="connsiteY7" fmla="*/ 201077 h 3721001"/>
              <a:gd name="connsiteX8" fmla="*/ 1642223 w 12191696"/>
              <a:gd name="connsiteY8" fmla="*/ 238560 h 3721001"/>
              <a:gd name="connsiteX9" fmla="*/ 1962864 w 12191696"/>
              <a:gd name="connsiteY9" fmla="*/ 276043 h 3721001"/>
              <a:gd name="connsiteX10" fmla="*/ 2304232 w 12191696"/>
              <a:gd name="connsiteY10" fmla="*/ 314226 h 3721001"/>
              <a:gd name="connsiteX11" fmla="*/ 2672421 w 12191696"/>
              <a:gd name="connsiteY11" fmla="*/ 349608 h 3721001"/>
              <a:gd name="connsiteX12" fmla="*/ 3057678 w 12191696"/>
              <a:gd name="connsiteY12" fmla="*/ 383588 h 3721001"/>
              <a:gd name="connsiteX13" fmla="*/ 3464881 w 12191696"/>
              <a:gd name="connsiteY13" fmla="*/ 414415 h 3721001"/>
              <a:gd name="connsiteX14" fmla="*/ 3889152 w 12191696"/>
              <a:gd name="connsiteY14" fmla="*/ 443841 h 3721001"/>
              <a:gd name="connsiteX15" fmla="*/ 4331710 w 12191696"/>
              <a:gd name="connsiteY15" fmla="*/ 471515 h 3721001"/>
              <a:gd name="connsiteX16" fmla="*/ 4558476 w 12191696"/>
              <a:gd name="connsiteY16" fmla="*/ 481324 h 3721001"/>
              <a:gd name="connsiteX17" fmla="*/ 4790118 w 12191696"/>
              <a:gd name="connsiteY17" fmla="*/ 492183 h 3721001"/>
              <a:gd name="connsiteX18" fmla="*/ 5025418 w 12191696"/>
              <a:gd name="connsiteY18" fmla="*/ 502342 h 3721001"/>
              <a:gd name="connsiteX19" fmla="*/ 5261937 w 12191696"/>
              <a:gd name="connsiteY19" fmla="*/ 508998 h 3721001"/>
              <a:gd name="connsiteX20" fmla="*/ 5503333 w 12191696"/>
              <a:gd name="connsiteY20" fmla="*/ 514953 h 3721001"/>
              <a:gd name="connsiteX21" fmla="*/ 5747166 w 12191696"/>
              <a:gd name="connsiteY21" fmla="*/ 521259 h 3721001"/>
              <a:gd name="connsiteX22" fmla="*/ 5995877 w 12191696"/>
              <a:gd name="connsiteY22" fmla="*/ 525462 h 3721001"/>
              <a:gd name="connsiteX23" fmla="*/ 6247026 w 12191696"/>
              <a:gd name="connsiteY23" fmla="*/ 525462 h 3721001"/>
              <a:gd name="connsiteX24" fmla="*/ 6500613 w 12191696"/>
              <a:gd name="connsiteY24" fmla="*/ 527564 h 3721001"/>
              <a:gd name="connsiteX25" fmla="*/ 6756639 w 12191696"/>
              <a:gd name="connsiteY25" fmla="*/ 525462 h 3721001"/>
              <a:gd name="connsiteX26" fmla="*/ 7016322 w 12191696"/>
              <a:gd name="connsiteY26" fmla="*/ 521259 h 3721001"/>
              <a:gd name="connsiteX27" fmla="*/ 7276005 w 12191696"/>
              <a:gd name="connsiteY27" fmla="*/ 517405 h 3721001"/>
              <a:gd name="connsiteX28" fmla="*/ 7539345 w 12191696"/>
              <a:gd name="connsiteY28" fmla="*/ 508998 h 3721001"/>
              <a:gd name="connsiteX29" fmla="*/ 7805124 w 12191696"/>
              <a:gd name="connsiteY29" fmla="*/ 500240 h 3721001"/>
              <a:gd name="connsiteX30" fmla="*/ 8070903 w 12191696"/>
              <a:gd name="connsiteY30" fmla="*/ 490081 h 3721001"/>
              <a:gd name="connsiteX31" fmla="*/ 8339121 w 12191696"/>
              <a:gd name="connsiteY31" fmla="*/ 475719 h 3721001"/>
              <a:gd name="connsiteX32" fmla="*/ 8609776 w 12191696"/>
              <a:gd name="connsiteY32" fmla="*/ 458554 h 3721001"/>
              <a:gd name="connsiteX33" fmla="*/ 8881651 w 12191696"/>
              <a:gd name="connsiteY33" fmla="*/ 442089 h 3721001"/>
              <a:gd name="connsiteX34" fmla="*/ 9153526 w 12191696"/>
              <a:gd name="connsiteY34" fmla="*/ 421071 h 3721001"/>
              <a:gd name="connsiteX35" fmla="*/ 9429058 w 12191696"/>
              <a:gd name="connsiteY35" fmla="*/ 395848 h 3721001"/>
              <a:gd name="connsiteX36" fmla="*/ 9700933 w 12191696"/>
              <a:gd name="connsiteY36" fmla="*/ 370626 h 3721001"/>
              <a:gd name="connsiteX37" fmla="*/ 9977684 w 12191696"/>
              <a:gd name="connsiteY37" fmla="*/ 341551 h 3721001"/>
              <a:gd name="connsiteX38" fmla="*/ 10255655 w 12191696"/>
              <a:gd name="connsiteY38" fmla="*/ 309672 h 3721001"/>
              <a:gd name="connsiteX39" fmla="*/ 10529968 w 12191696"/>
              <a:gd name="connsiteY39" fmla="*/ 276043 h 3721001"/>
              <a:gd name="connsiteX40" fmla="*/ 10807939 w 12191696"/>
              <a:gd name="connsiteY40" fmla="*/ 236808 h 3721001"/>
              <a:gd name="connsiteX41" fmla="*/ 11084690 w 12191696"/>
              <a:gd name="connsiteY41" fmla="*/ 194771 h 3721001"/>
              <a:gd name="connsiteX42" fmla="*/ 11362661 w 12191696"/>
              <a:gd name="connsiteY42" fmla="*/ 153085 h 3721001"/>
              <a:gd name="connsiteX43" fmla="*/ 11639412 w 12191696"/>
              <a:gd name="connsiteY43" fmla="*/ 104392 h 3721001"/>
              <a:gd name="connsiteX44" fmla="*/ 11914945 w 12191696"/>
              <a:gd name="connsiteY44" fmla="*/ 54648 h 3721001"/>
              <a:gd name="connsiteX45" fmla="*/ 12191696 w 12191696"/>
              <a:gd name="connsiteY45" fmla="*/ 2452 h 3721001"/>
              <a:gd name="connsiteX46" fmla="*/ 12191696 w 12191696"/>
              <a:gd name="connsiteY46" fmla="*/ 2802467 h 3721001"/>
              <a:gd name="connsiteX47" fmla="*/ 12191695 w 12191696"/>
              <a:gd name="connsiteY47" fmla="*/ 2802467 h 3721001"/>
              <a:gd name="connsiteX48" fmla="*/ 12191695 w 12191696"/>
              <a:gd name="connsiteY48" fmla="*/ 3721001 h 3721001"/>
              <a:gd name="connsiteX49" fmla="*/ 0 w 12191696"/>
              <a:gd name="connsiteY49" fmla="*/ 3721001 h 3721001"/>
              <a:gd name="connsiteX50" fmla="*/ 0 w 12191696"/>
              <a:gd name="connsiteY50" fmla="*/ 2233825 h 3721001"/>
              <a:gd name="connsiteX51" fmla="*/ 1 w 12191696"/>
              <a:gd name="connsiteY51" fmla="*/ 2233825 h 372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1696" h="3721001">
                <a:moveTo>
                  <a:pt x="1" y="0"/>
                </a:moveTo>
                <a:lnTo>
                  <a:pt x="71932" y="12261"/>
                </a:lnTo>
                <a:lnTo>
                  <a:pt x="282849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3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802467"/>
                </a:lnTo>
                <a:lnTo>
                  <a:pt x="12191695" y="2802467"/>
                </a:lnTo>
                <a:lnTo>
                  <a:pt x="12191695" y="3721001"/>
                </a:lnTo>
                <a:lnTo>
                  <a:pt x="0" y="3721001"/>
                </a:lnTo>
                <a:lnTo>
                  <a:pt x="0" y="2233825"/>
                </a:lnTo>
                <a:lnTo>
                  <a:pt x="1" y="223382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FAB66-75EA-D92E-AA9F-63B378797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5" y="3928983"/>
            <a:ext cx="9182945" cy="179339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Find total revenue generated by each vehicle</a:t>
            </a:r>
          </a:p>
        </p:txBody>
      </p:sp>
    </p:spTree>
    <p:extLst>
      <p:ext uri="{BB962C8B-B14F-4D97-AF65-F5344CB8AC3E}">
        <p14:creationId xmlns:p14="http://schemas.microsoft.com/office/powerpoint/2010/main" val="20780695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E92A8BB-07B9-40DB-984F-2CB1A2535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CDDB745-6C26-4B79-9EF2-08E3E4AB9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80B3FE6C-0A59-4114-88CB-3C3172D6A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2835162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A close-up of a white background&#10;&#10;AI-generated content may be incorrect.">
            <a:extLst>
              <a:ext uri="{FF2B5EF4-FFF2-40B4-BE49-F238E27FC236}">
                <a16:creationId xmlns:a16="http://schemas.microsoft.com/office/drawing/2014/main" id="{9DF4ABBA-656F-612D-0A59-350F67029E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458" y="1549504"/>
            <a:ext cx="9150807" cy="1706652"/>
          </a:xfrm>
          <a:prstGeom prst="rect">
            <a:avLst/>
          </a:prstGeom>
          <a:effectLst/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DA3A238-516A-4076-B3C2-230D91350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36999"/>
            <a:ext cx="12191696" cy="3721001"/>
          </a:xfrm>
          <a:custGeom>
            <a:avLst/>
            <a:gdLst>
              <a:gd name="connsiteX0" fmla="*/ 1 w 12191696"/>
              <a:gd name="connsiteY0" fmla="*/ 0 h 3721001"/>
              <a:gd name="connsiteX1" fmla="*/ 71932 w 12191696"/>
              <a:gd name="connsiteY1" fmla="*/ 12261 h 3721001"/>
              <a:gd name="connsiteX2" fmla="*/ 282849 w 12191696"/>
              <a:gd name="connsiteY2" fmla="*/ 48342 h 3721001"/>
              <a:gd name="connsiteX3" fmla="*/ 436464 w 12191696"/>
              <a:gd name="connsiteY3" fmla="*/ 73565 h 3721001"/>
              <a:gd name="connsiteX4" fmla="*/ 619339 w 12191696"/>
              <a:gd name="connsiteY4" fmla="*/ 100188 h 3721001"/>
              <a:gd name="connsiteX5" fmla="*/ 836351 w 12191696"/>
              <a:gd name="connsiteY5" fmla="*/ 132066 h 3721001"/>
              <a:gd name="connsiteX6" fmla="*/ 1076528 w 12191696"/>
              <a:gd name="connsiteY6" fmla="*/ 165696 h 3721001"/>
              <a:gd name="connsiteX7" fmla="*/ 1347183 w 12191696"/>
              <a:gd name="connsiteY7" fmla="*/ 201077 h 3721001"/>
              <a:gd name="connsiteX8" fmla="*/ 1642223 w 12191696"/>
              <a:gd name="connsiteY8" fmla="*/ 238560 h 3721001"/>
              <a:gd name="connsiteX9" fmla="*/ 1962864 w 12191696"/>
              <a:gd name="connsiteY9" fmla="*/ 276043 h 3721001"/>
              <a:gd name="connsiteX10" fmla="*/ 2304232 w 12191696"/>
              <a:gd name="connsiteY10" fmla="*/ 314226 h 3721001"/>
              <a:gd name="connsiteX11" fmla="*/ 2672421 w 12191696"/>
              <a:gd name="connsiteY11" fmla="*/ 349608 h 3721001"/>
              <a:gd name="connsiteX12" fmla="*/ 3057678 w 12191696"/>
              <a:gd name="connsiteY12" fmla="*/ 383588 h 3721001"/>
              <a:gd name="connsiteX13" fmla="*/ 3464881 w 12191696"/>
              <a:gd name="connsiteY13" fmla="*/ 414415 h 3721001"/>
              <a:gd name="connsiteX14" fmla="*/ 3889152 w 12191696"/>
              <a:gd name="connsiteY14" fmla="*/ 443841 h 3721001"/>
              <a:gd name="connsiteX15" fmla="*/ 4331710 w 12191696"/>
              <a:gd name="connsiteY15" fmla="*/ 471515 h 3721001"/>
              <a:gd name="connsiteX16" fmla="*/ 4558476 w 12191696"/>
              <a:gd name="connsiteY16" fmla="*/ 481324 h 3721001"/>
              <a:gd name="connsiteX17" fmla="*/ 4790118 w 12191696"/>
              <a:gd name="connsiteY17" fmla="*/ 492183 h 3721001"/>
              <a:gd name="connsiteX18" fmla="*/ 5025418 w 12191696"/>
              <a:gd name="connsiteY18" fmla="*/ 502342 h 3721001"/>
              <a:gd name="connsiteX19" fmla="*/ 5261937 w 12191696"/>
              <a:gd name="connsiteY19" fmla="*/ 508998 h 3721001"/>
              <a:gd name="connsiteX20" fmla="*/ 5503333 w 12191696"/>
              <a:gd name="connsiteY20" fmla="*/ 514953 h 3721001"/>
              <a:gd name="connsiteX21" fmla="*/ 5747166 w 12191696"/>
              <a:gd name="connsiteY21" fmla="*/ 521259 h 3721001"/>
              <a:gd name="connsiteX22" fmla="*/ 5995877 w 12191696"/>
              <a:gd name="connsiteY22" fmla="*/ 525462 h 3721001"/>
              <a:gd name="connsiteX23" fmla="*/ 6247026 w 12191696"/>
              <a:gd name="connsiteY23" fmla="*/ 525462 h 3721001"/>
              <a:gd name="connsiteX24" fmla="*/ 6500613 w 12191696"/>
              <a:gd name="connsiteY24" fmla="*/ 527564 h 3721001"/>
              <a:gd name="connsiteX25" fmla="*/ 6756639 w 12191696"/>
              <a:gd name="connsiteY25" fmla="*/ 525462 h 3721001"/>
              <a:gd name="connsiteX26" fmla="*/ 7016322 w 12191696"/>
              <a:gd name="connsiteY26" fmla="*/ 521259 h 3721001"/>
              <a:gd name="connsiteX27" fmla="*/ 7276005 w 12191696"/>
              <a:gd name="connsiteY27" fmla="*/ 517405 h 3721001"/>
              <a:gd name="connsiteX28" fmla="*/ 7539345 w 12191696"/>
              <a:gd name="connsiteY28" fmla="*/ 508998 h 3721001"/>
              <a:gd name="connsiteX29" fmla="*/ 7805124 w 12191696"/>
              <a:gd name="connsiteY29" fmla="*/ 500240 h 3721001"/>
              <a:gd name="connsiteX30" fmla="*/ 8070903 w 12191696"/>
              <a:gd name="connsiteY30" fmla="*/ 490081 h 3721001"/>
              <a:gd name="connsiteX31" fmla="*/ 8339121 w 12191696"/>
              <a:gd name="connsiteY31" fmla="*/ 475719 h 3721001"/>
              <a:gd name="connsiteX32" fmla="*/ 8609776 w 12191696"/>
              <a:gd name="connsiteY32" fmla="*/ 458554 h 3721001"/>
              <a:gd name="connsiteX33" fmla="*/ 8881651 w 12191696"/>
              <a:gd name="connsiteY33" fmla="*/ 442089 h 3721001"/>
              <a:gd name="connsiteX34" fmla="*/ 9153526 w 12191696"/>
              <a:gd name="connsiteY34" fmla="*/ 421071 h 3721001"/>
              <a:gd name="connsiteX35" fmla="*/ 9429058 w 12191696"/>
              <a:gd name="connsiteY35" fmla="*/ 395848 h 3721001"/>
              <a:gd name="connsiteX36" fmla="*/ 9700933 w 12191696"/>
              <a:gd name="connsiteY36" fmla="*/ 370626 h 3721001"/>
              <a:gd name="connsiteX37" fmla="*/ 9977684 w 12191696"/>
              <a:gd name="connsiteY37" fmla="*/ 341551 h 3721001"/>
              <a:gd name="connsiteX38" fmla="*/ 10255655 w 12191696"/>
              <a:gd name="connsiteY38" fmla="*/ 309672 h 3721001"/>
              <a:gd name="connsiteX39" fmla="*/ 10529968 w 12191696"/>
              <a:gd name="connsiteY39" fmla="*/ 276043 h 3721001"/>
              <a:gd name="connsiteX40" fmla="*/ 10807939 w 12191696"/>
              <a:gd name="connsiteY40" fmla="*/ 236808 h 3721001"/>
              <a:gd name="connsiteX41" fmla="*/ 11084690 w 12191696"/>
              <a:gd name="connsiteY41" fmla="*/ 194771 h 3721001"/>
              <a:gd name="connsiteX42" fmla="*/ 11362661 w 12191696"/>
              <a:gd name="connsiteY42" fmla="*/ 153085 h 3721001"/>
              <a:gd name="connsiteX43" fmla="*/ 11639412 w 12191696"/>
              <a:gd name="connsiteY43" fmla="*/ 104392 h 3721001"/>
              <a:gd name="connsiteX44" fmla="*/ 11914945 w 12191696"/>
              <a:gd name="connsiteY44" fmla="*/ 54648 h 3721001"/>
              <a:gd name="connsiteX45" fmla="*/ 12191696 w 12191696"/>
              <a:gd name="connsiteY45" fmla="*/ 2452 h 3721001"/>
              <a:gd name="connsiteX46" fmla="*/ 12191696 w 12191696"/>
              <a:gd name="connsiteY46" fmla="*/ 2802467 h 3721001"/>
              <a:gd name="connsiteX47" fmla="*/ 12191695 w 12191696"/>
              <a:gd name="connsiteY47" fmla="*/ 2802467 h 3721001"/>
              <a:gd name="connsiteX48" fmla="*/ 12191695 w 12191696"/>
              <a:gd name="connsiteY48" fmla="*/ 3721001 h 3721001"/>
              <a:gd name="connsiteX49" fmla="*/ 0 w 12191696"/>
              <a:gd name="connsiteY49" fmla="*/ 3721001 h 3721001"/>
              <a:gd name="connsiteX50" fmla="*/ 0 w 12191696"/>
              <a:gd name="connsiteY50" fmla="*/ 2233825 h 3721001"/>
              <a:gd name="connsiteX51" fmla="*/ 1 w 12191696"/>
              <a:gd name="connsiteY51" fmla="*/ 2233825 h 372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1696" h="3721001">
                <a:moveTo>
                  <a:pt x="1" y="0"/>
                </a:moveTo>
                <a:lnTo>
                  <a:pt x="71932" y="12261"/>
                </a:lnTo>
                <a:lnTo>
                  <a:pt x="282849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3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802467"/>
                </a:lnTo>
                <a:lnTo>
                  <a:pt x="12191695" y="2802467"/>
                </a:lnTo>
                <a:lnTo>
                  <a:pt x="12191695" y="3721001"/>
                </a:lnTo>
                <a:lnTo>
                  <a:pt x="0" y="3721001"/>
                </a:lnTo>
                <a:lnTo>
                  <a:pt x="0" y="2233825"/>
                </a:lnTo>
                <a:lnTo>
                  <a:pt x="1" y="223382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CA113F-5090-4D77-F835-6E1867485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5" y="3928983"/>
            <a:ext cx="9182945" cy="179339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Show user email IDs who booked Electric vehicles</a:t>
            </a:r>
          </a:p>
        </p:txBody>
      </p:sp>
    </p:spTree>
    <p:extLst>
      <p:ext uri="{BB962C8B-B14F-4D97-AF65-F5344CB8AC3E}">
        <p14:creationId xmlns:p14="http://schemas.microsoft.com/office/powerpoint/2010/main" val="3930500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E1A8FB7-9660-56DD-FE25-50E5C5433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6">
            <a:alphaModFix amt="35000"/>
          </a:blip>
          <a:srcRect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4862A24-CA8C-073F-717A-88C9B5E3C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Achievements</a:t>
            </a:r>
          </a:p>
        </p:txBody>
      </p:sp>
      <p:sp>
        <p:nvSpPr>
          <p:cNvPr id="65" name="Text Placeholder 4">
            <a:extLst>
              <a:ext uri="{FF2B5EF4-FFF2-40B4-BE49-F238E27FC236}">
                <a16:creationId xmlns:a16="http://schemas.microsoft.com/office/drawing/2014/main" id="{9DAE6599-AAF1-9F75-8F56-C6F2A497B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3312" y="2052918"/>
            <a:ext cx="8946541" cy="419548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sz="2400" b="1" dirty="0"/>
              <a:t>Successfully developed and implemented a Bike Rental System.</a:t>
            </a:r>
          </a:p>
          <a:p>
            <a:pPr>
              <a:buFont typeface="Wingdings 3" charset="2"/>
              <a:buChar char=""/>
            </a:pPr>
            <a:r>
              <a:rPr lang="en-US" sz="2400" b="1" dirty="0"/>
              <a:t>Enabled real-time tracking of rentals and inventory.</a:t>
            </a:r>
          </a:p>
          <a:p>
            <a:pPr>
              <a:buFont typeface="Wingdings 3" charset="2"/>
              <a:buChar char=""/>
            </a:pPr>
            <a:r>
              <a:rPr lang="en-US" sz="2400" b="1" dirty="0"/>
              <a:t>Simplified user interaction with a clean and responsive UI.</a:t>
            </a:r>
          </a:p>
          <a:p>
            <a:pPr>
              <a:buFont typeface="Wingdings 3" charset="2"/>
              <a:buChar char=""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344897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E6F9A3-300E-47F5-B41C-C8C5E758D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CC04E-DB0A-E7F8-A500-C1B41B6F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1063417"/>
            <a:ext cx="3505495" cy="46753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2F2F2"/>
                </a:solidFill>
              </a:rPr>
              <a:t>Future Improvements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B4701B-39FE-43B8-86AA-D6B8789C2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ounded Rectangle 9">
            <a:extLst>
              <a:ext uri="{FF2B5EF4-FFF2-40B4-BE49-F238E27FC236}">
                <a16:creationId xmlns:a16="http://schemas.microsoft.com/office/drawing/2014/main" id="{E9A7EF13-49FA-4355-971A-34B065F35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ln w="12700" cap="sq">
            <a:solidFill>
              <a:schemeClr val="bg1">
                <a:lumMod val="75000"/>
              </a:schemeClr>
            </a:solidFill>
            <a:miter lim="800000"/>
          </a:ln>
          <a:effectLst>
            <a:outerShdw blurRad="63500" dist="25400" dir="5400000" algn="tl" rotWithShape="0">
              <a:srgbClr val="000000">
                <a:alpha val="3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2CF3C3E-0F7B-4F0C-8EBD-BDD38E9C6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6" name="Text Placeholder 2">
            <a:extLst>
              <a:ext uri="{FF2B5EF4-FFF2-40B4-BE49-F238E27FC236}">
                <a16:creationId xmlns:a16="http://schemas.microsoft.com/office/drawing/2014/main" id="{415FDCA2-F338-D514-1060-2A4B9A217E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6308477"/>
              </p:ext>
            </p:extLst>
          </p:nvPr>
        </p:nvGraphicFramePr>
        <p:xfrm>
          <a:off x="5608638" y="965200"/>
          <a:ext cx="5614987" cy="4773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40997020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Blowing colorful Christmas candles">
            <a:extLst>
              <a:ext uri="{FF2B5EF4-FFF2-40B4-BE49-F238E27FC236}">
                <a16:creationId xmlns:a16="http://schemas.microsoft.com/office/drawing/2014/main" id="{B5A48F5A-D3F1-C23F-941F-BABF50566E0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6045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C04EC3-57AC-5A2A-F0C2-69A7E21CFD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4500" b="1" dirty="0">
                <a:solidFill>
                  <a:schemeClr val="tx1"/>
                </a:solidFill>
              </a:rPr>
            </a:br>
            <a:r>
              <a:rPr lang="en-US" sz="4500" b="1" dirty="0">
                <a:solidFill>
                  <a:schemeClr val="tx1"/>
                </a:solidFill>
              </a:rPr>
              <a:t>THANK YOU FOR YOUR ATTENTION</a:t>
            </a:r>
            <a:br>
              <a:rPr lang="en-US" sz="4500" dirty="0">
                <a:solidFill>
                  <a:schemeClr val="tx1"/>
                </a:solidFill>
              </a:rPr>
            </a:br>
            <a:r>
              <a:rPr lang="en-US" sz="4500" dirty="0">
                <a:solidFill>
                  <a:schemeClr val="tx1"/>
                </a:solidFill>
              </a:rPr>
              <a:t>Any questions?</a:t>
            </a:r>
            <a:br>
              <a:rPr lang="en-US" sz="4500" dirty="0">
                <a:solidFill>
                  <a:schemeClr val="tx1"/>
                </a:solidFill>
              </a:rPr>
            </a:br>
            <a:endParaRPr lang="en-US" sz="45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05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49AA3-971A-2CE3-BB78-8DDEE23FA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143" y="-2254101"/>
            <a:ext cx="8825657" cy="8771860"/>
          </a:xfrm>
        </p:spPr>
        <p:txBody>
          <a:bodyPr/>
          <a:lstStyle/>
          <a:p>
            <a:r>
              <a:rPr lang="en-US" sz="2400" b="1" dirty="0">
                <a:solidFill>
                  <a:schemeClr val="bg1"/>
                </a:solidFill>
              </a:rPr>
              <a:t>Introduction</a:t>
            </a:r>
            <a:br>
              <a:rPr lang="en-US" sz="2400" b="1" dirty="0">
                <a:solidFill>
                  <a:schemeClr val="bg1"/>
                </a:solidFill>
              </a:rPr>
            </a:b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Primary Goals</a:t>
            </a:r>
            <a:br>
              <a:rPr lang="en-US" sz="2400" b="1" dirty="0">
                <a:solidFill>
                  <a:schemeClr val="bg1"/>
                </a:solidFill>
              </a:rPr>
            </a:b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Purpose and Importance</a:t>
            </a:r>
            <a:br>
              <a:rPr lang="en-US" sz="2400" b="1" dirty="0">
                <a:solidFill>
                  <a:schemeClr val="bg1"/>
                </a:solidFill>
              </a:rPr>
            </a:b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Database Design Diagram</a:t>
            </a:r>
            <a:br>
              <a:rPr lang="en-US" sz="2400" b="1" dirty="0">
                <a:solidFill>
                  <a:schemeClr val="bg1"/>
                </a:solidFill>
              </a:rPr>
            </a:b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Operations on Tables</a:t>
            </a:r>
            <a:br>
              <a:rPr lang="en-US" sz="2400" b="1" dirty="0">
                <a:solidFill>
                  <a:schemeClr val="bg1"/>
                </a:solidFill>
              </a:rPr>
            </a:b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Business Queries</a:t>
            </a:r>
            <a:br>
              <a:rPr lang="en-US" sz="2400" b="1" dirty="0">
                <a:solidFill>
                  <a:schemeClr val="bg1"/>
                </a:solidFill>
              </a:rPr>
            </a:b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Conclusion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AC7D6-4739-F8D3-6BB2-A58BD88F8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9142" y="531629"/>
            <a:ext cx="8825658" cy="860400"/>
          </a:xfrm>
        </p:spPr>
        <p:txBody>
          <a:bodyPr/>
          <a:lstStyle/>
          <a:p>
            <a:r>
              <a:rPr lang="en-US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5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E9C6F-3F16-DD33-0542-F75FAB73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094" y="695244"/>
            <a:ext cx="5092906" cy="1574808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6" name="Picture Placeholder 5" descr="A motorcycle parked on a road&#10;&#10;AI-generated content may be incorrect.">
            <a:extLst>
              <a:ext uri="{FF2B5EF4-FFF2-40B4-BE49-F238E27FC236}">
                <a16:creationId xmlns:a16="http://schemas.microsoft.com/office/drawing/2014/main" id="{B2C9828B-DF27-C530-B533-A5037A2E4B6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0312" r="30312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AC0894-9B96-0702-38F7-1A363181E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3094" y="2519916"/>
            <a:ext cx="5084979" cy="2169041"/>
          </a:xfrm>
        </p:spPr>
        <p:txBody>
          <a:bodyPr>
            <a:normAutofit lnSpcReduction="10000"/>
          </a:bodyPr>
          <a:lstStyle/>
          <a:p>
            <a:r>
              <a:rPr lang="en-US" sz="1800" b="1" dirty="0"/>
              <a:t>The Bike Rental System is a platform designed to simplify the process of renting bikes for short or long durations. It aims to provide a seamless experience for customers and efficient management for administrators. The system manages users, bike inventory, bookings, and returns in a structured and reliable way.</a:t>
            </a:r>
          </a:p>
        </p:txBody>
      </p:sp>
    </p:spTree>
    <p:extLst>
      <p:ext uri="{BB962C8B-B14F-4D97-AF65-F5344CB8AC3E}">
        <p14:creationId xmlns:p14="http://schemas.microsoft.com/office/powerpoint/2010/main" val="2276725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motorcycle parked next to a yellow door&#10;&#10;AI-generated content may be incorrect.">
            <a:extLst>
              <a:ext uri="{FF2B5EF4-FFF2-40B4-BE49-F238E27FC236}">
                <a16:creationId xmlns:a16="http://schemas.microsoft.com/office/drawing/2014/main" id="{A60844E0-4F2C-BEDC-CA47-719CAF6E978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6">
            <a:alphaModFix amt="35000"/>
          </a:blip>
          <a:srcRect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35" name="Title 1">
            <a:extLst>
              <a:ext uri="{FF2B5EF4-FFF2-40B4-BE49-F238E27FC236}">
                <a16:creationId xmlns:a16="http://schemas.microsoft.com/office/drawing/2014/main" id="{C04EAB75-D90E-0D9D-3811-4BDAB7943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4400" dirty="0"/>
              <a:t>Purpose &amp; importance</a:t>
            </a:r>
            <a:endParaRPr lang="en-US" sz="4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09A131-48BB-0415-1203-A91119C486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3312" y="2052918"/>
            <a:ext cx="8946541" cy="41954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1" dirty="0"/>
              <a:t>The purpose of the Bike Rental System is to create a digital solution that:</a:t>
            </a:r>
          </a:p>
          <a:p>
            <a:r>
              <a:rPr lang="en-US" sz="2000" b="1" dirty="0"/>
              <a:t>Provides easy access to bike rentals for customers.</a:t>
            </a:r>
          </a:p>
          <a:p>
            <a:r>
              <a:rPr lang="en-US" sz="2000" b="1" dirty="0"/>
              <a:t>Manages bike inventory, availability, and condition.</a:t>
            </a:r>
          </a:p>
          <a:p>
            <a:r>
              <a:rPr lang="en-US" sz="2000" b="1" dirty="0"/>
              <a:t>Keeps track of customer details, rental duration, and payment.</a:t>
            </a:r>
          </a:p>
          <a:p>
            <a:r>
              <a:rPr lang="en-US" sz="2000" b="1" dirty="0"/>
              <a:t>Enhances mobility for users and promotes eco-friendly travel.</a:t>
            </a:r>
          </a:p>
          <a:p>
            <a:r>
              <a:rPr lang="en-US" sz="2000" b="1" dirty="0"/>
              <a:t>Automates the rental process and reduces manual errors.</a:t>
            </a:r>
          </a:p>
          <a:p>
            <a:pPr>
              <a:buFont typeface="Wingdings 3" charset="2"/>
              <a:buChar char="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27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E07D1-8082-D86A-C695-BE599597D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PRIMARY GOALS</a:t>
            </a:r>
            <a:endParaRPr lang="en-US" sz="36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32B8781-9EC4-E464-41E3-35D29405AE9F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155700" y="2875429"/>
            <a:ext cx="10152138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provide quick and affordable bike rentals to customers.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Maintain real-time availability of bikes.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 smooth customer registration, booking, and return process.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Record and track user history, bike maintenance, and payments.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 secure and scalable management for admins.</a:t>
            </a:r>
          </a:p>
        </p:txBody>
      </p:sp>
    </p:spTree>
    <p:extLst>
      <p:ext uri="{BB962C8B-B14F-4D97-AF65-F5344CB8AC3E}">
        <p14:creationId xmlns:p14="http://schemas.microsoft.com/office/powerpoint/2010/main" val="902812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937D191-13D4-4D46-AA31-AA8157D3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484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796756-8CDE-44C7-BF60-022DF3B3A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02A146-6461-45FE-B52F-8F9B510D9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5CC115-3FFE-BDD0-D2E2-68F343A52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129" y="1220196"/>
            <a:ext cx="9049150" cy="441146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5A115E8-EE09-4F41-9329-56DEEE8AB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60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0" name="Oval 49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A581C2-942B-CCD6-5077-6472AA312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USER</a:t>
            </a: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484F10F-334C-431A-8E30-B66B496C5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475977" y="-475977"/>
            <a:ext cx="6858000" cy="7809953"/>
          </a:xfrm>
          <a:custGeom>
            <a:avLst/>
            <a:gdLst>
              <a:gd name="connsiteX0" fmla="*/ 6858000 w 6858000"/>
              <a:gd name="connsiteY0" fmla="*/ 1344715 h 7809953"/>
              <a:gd name="connsiteX1" fmla="*/ 6858000 w 6858000"/>
              <a:gd name="connsiteY1" fmla="*/ 1177 h 7809953"/>
              <a:gd name="connsiteX2" fmla="*/ 6702323 w 6858000"/>
              <a:gd name="connsiteY2" fmla="*/ 26222 h 7809953"/>
              <a:gd name="connsiteX3" fmla="*/ 6547332 w 6858000"/>
              <a:gd name="connsiteY3" fmla="*/ 50091 h 7809953"/>
              <a:gd name="connsiteX4" fmla="*/ 6391656 w 6858000"/>
              <a:gd name="connsiteY4" fmla="*/ 73455 h 7809953"/>
              <a:gd name="connsiteX5" fmla="*/ 6235293 w 6858000"/>
              <a:gd name="connsiteY5" fmla="*/ 93458 h 7809953"/>
              <a:gd name="connsiteX6" fmla="*/ 6079617 w 6858000"/>
              <a:gd name="connsiteY6" fmla="*/ 113629 h 7809953"/>
              <a:gd name="connsiteX7" fmla="*/ 5923254 w 6858000"/>
              <a:gd name="connsiteY7" fmla="*/ 132455 h 7809953"/>
              <a:gd name="connsiteX8" fmla="*/ 5768949 w 6858000"/>
              <a:gd name="connsiteY8" fmla="*/ 148591 h 7809953"/>
              <a:gd name="connsiteX9" fmla="*/ 5612587 w 6858000"/>
              <a:gd name="connsiteY9" fmla="*/ 163887 h 7809953"/>
              <a:gd name="connsiteX10" fmla="*/ 5456910 w 6858000"/>
              <a:gd name="connsiteY10" fmla="*/ 177839 h 7809953"/>
              <a:gd name="connsiteX11" fmla="*/ 5303977 w 6858000"/>
              <a:gd name="connsiteY11" fmla="*/ 189941 h 7809953"/>
              <a:gd name="connsiteX12" fmla="*/ 5148986 w 6858000"/>
              <a:gd name="connsiteY12" fmla="*/ 202044 h 7809953"/>
              <a:gd name="connsiteX13" fmla="*/ 4996053 w 6858000"/>
              <a:gd name="connsiteY13" fmla="*/ 212129 h 7809953"/>
              <a:gd name="connsiteX14" fmla="*/ 4843119 w 6858000"/>
              <a:gd name="connsiteY14" fmla="*/ 220029 h 7809953"/>
              <a:gd name="connsiteX15" fmla="*/ 4690872 w 6858000"/>
              <a:gd name="connsiteY15" fmla="*/ 228266 h 7809953"/>
              <a:gd name="connsiteX16" fmla="*/ 4539996 w 6858000"/>
              <a:gd name="connsiteY16" fmla="*/ 235157 h 7809953"/>
              <a:gd name="connsiteX17" fmla="*/ 4390491 w 6858000"/>
              <a:gd name="connsiteY17" fmla="*/ 240032 h 7809953"/>
              <a:gd name="connsiteX18" fmla="*/ 4240987 w 6858000"/>
              <a:gd name="connsiteY18" fmla="*/ 244234 h 7809953"/>
              <a:gd name="connsiteX19" fmla="*/ 4092855 w 6858000"/>
              <a:gd name="connsiteY19" fmla="*/ 248268 h 7809953"/>
              <a:gd name="connsiteX20" fmla="*/ 3946779 w 6858000"/>
              <a:gd name="connsiteY20" fmla="*/ 250117 h 7809953"/>
              <a:gd name="connsiteX21" fmla="*/ 3800704 w 6858000"/>
              <a:gd name="connsiteY21" fmla="*/ 252134 h 7809953"/>
              <a:gd name="connsiteX22" fmla="*/ 3656685 w 6858000"/>
              <a:gd name="connsiteY22" fmla="*/ 253143 h 7809953"/>
              <a:gd name="connsiteX23" fmla="*/ 3514039 w 6858000"/>
              <a:gd name="connsiteY23" fmla="*/ 252134 h 7809953"/>
              <a:gd name="connsiteX24" fmla="*/ 3372765 w 6858000"/>
              <a:gd name="connsiteY24" fmla="*/ 252134 h 7809953"/>
              <a:gd name="connsiteX25" fmla="*/ 3232861 w 6858000"/>
              <a:gd name="connsiteY25" fmla="*/ 250117 h 7809953"/>
              <a:gd name="connsiteX26" fmla="*/ 3095701 w 6858000"/>
              <a:gd name="connsiteY26" fmla="*/ 247092 h 7809953"/>
              <a:gd name="connsiteX27" fmla="*/ 2959913 w 6858000"/>
              <a:gd name="connsiteY27" fmla="*/ 244234 h 7809953"/>
              <a:gd name="connsiteX28" fmla="*/ 2826868 w 6858000"/>
              <a:gd name="connsiteY28" fmla="*/ 241040 h 7809953"/>
              <a:gd name="connsiteX29" fmla="*/ 2694508 w 6858000"/>
              <a:gd name="connsiteY29" fmla="*/ 236166 h 7809953"/>
              <a:gd name="connsiteX30" fmla="*/ 2564207 w 6858000"/>
              <a:gd name="connsiteY30" fmla="*/ 230955 h 7809953"/>
              <a:gd name="connsiteX31" fmla="*/ 2436648 w 6858000"/>
              <a:gd name="connsiteY31" fmla="*/ 226249 h 7809953"/>
              <a:gd name="connsiteX32" fmla="*/ 2187702 w 6858000"/>
              <a:gd name="connsiteY32" fmla="*/ 212969 h 7809953"/>
              <a:gd name="connsiteX33" fmla="*/ 1949044 w 6858000"/>
              <a:gd name="connsiteY33" fmla="*/ 198850 h 7809953"/>
              <a:gd name="connsiteX34" fmla="*/ 1719987 w 6858000"/>
              <a:gd name="connsiteY34" fmla="*/ 184058 h 7809953"/>
              <a:gd name="connsiteX35" fmla="*/ 1503274 w 6858000"/>
              <a:gd name="connsiteY35" fmla="*/ 167753 h 7809953"/>
              <a:gd name="connsiteX36" fmla="*/ 1296162 w 6858000"/>
              <a:gd name="connsiteY36" fmla="*/ 150776 h 7809953"/>
              <a:gd name="connsiteX37" fmla="*/ 1104138 w 6858000"/>
              <a:gd name="connsiteY37" fmla="*/ 132455 h 7809953"/>
              <a:gd name="connsiteX38" fmla="*/ 923773 w 6858000"/>
              <a:gd name="connsiteY38" fmla="*/ 114469 h 7809953"/>
              <a:gd name="connsiteX39" fmla="*/ 757809 w 6858000"/>
              <a:gd name="connsiteY39" fmla="*/ 96484 h 7809953"/>
              <a:gd name="connsiteX40" fmla="*/ 605562 w 6858000"/>
              <a:gd name="connsiteY40" fmla="*/ 79507 h 7809953"/>
              <a:gd name="connsiteX41" fmla="*/ 470459 w 6858000"/>
              <a:gd name="connsiteY41" fmla="*/ 63370 h 7809953"/>
              <a:gd name="connsiteX42" fmla="*/ 348387 w 6858000"/>
              <a:gd name="connsiteY42" fmla="*/ 48074 h 7809953"/>
              <a:gd name="connsiteX43" fmla="*/ 245517 w 6858000"/>
              <a:gd name="connsiteY43" fmla="*/ 35299 h 7809953"/>
              <a:gd name="connsiteX44" fmla="*/ 159106 w 6858000"/>
              <a:gd name="connsiteY44" fmla="*/ 23197 h 7809953"/>
              <a:gd name="connsiteX45" fmla="*/ 40462 w 6858000"/>
              <a:gd name="connsiteY45" fmla="*/ 5883 h 7809953"/>
              <a:gd name="connsiteX46" fmla="*/ 0 w 6858000"/>
              <a:gd name="connsiteY46" fmla="*/ 0 h 7809953"/>
              <a:gd name="connsiteX47" fmla="*/ 0 w 6858000"/>
              <a:gd name="connsiteY47" fmla="*/ 652830 h 7809953"/>
              <a:gd name="connsiteX48" fmla="*/ 0 w 6858000"/>
              <a:gd name="connsiteY48" fmla="*/ 652830 h 7809953"/>
              <a:gd name="connsiteX49" fmla="*/ 0 w 6858000"/>
              <a:gd name="connsiteY49" fmla="*/ 7809953 h 7809953"/>
              <a:gd name="connsiteX50" fmla="*/ 6857999 w 6858000"/>
              <a:gd name="connsiteY50" fmla="*/ 7809953 h 7809953"/>
              <a:gd name="connsiteX51" fmla="*/ 6857999 w 6858000"/>
              <a:gd name="connsiteY51" fmla="*/ 1344715 h 7809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0" h="7809953">
                <a:moveTo>
                  <a:pt x="6858000" y="1344715"/>
                </a:moveTo>
                <a:lnTo>
                  <a:pt x="6858000" y="1177"/>
                </a:lnTo>
                <a:lnTo>
                  <a:pt x="6702323" y="26222"/>
                </a:lnTo>
                <a:lnTo>
                  <a:pt x="6547332" y="50091"/>
                </a:lnTo>
                <a:lnTo>
                  <a:pt x="6391656" y="73455"/>
                </a:lnTo>
                <a:lnTo>
                  <a:pt x="6235293" y="93458"/>
                </a:lnTo>
                <a:lnTo>
                  <a:pt x="6079617" y="113629"/>
                </a:lnTo>
                <a:lnTo>
                  <a:pt x="5923254" y="132455"/>
                </a:lnTo>
                <a:lnTo>
                  <a:pt x="5768949" y="148591"/>
                </a:lnTo>
                <a:lnTo>
                  <a:pt x="5612587" y="163887"/>
                </a:lnTo>
                <a:lnTo>
                  <a:pt x="5456910" y="177839"/>
                </a:lnTo>
                <a:lnTo>
                  <a:pt x="5303977" y="189941"/>
                </a:lnTo>
                <a:lnTo>
                  <a:pt x="5148986" y="202044"/>
                </a:lnTo>
                <a:lnTo>
                  <a:pt x="4996053" y="212129"/>
                </a:lnTo>
                <a:lnTo>
                  <a:pt x="4843119" y="220029"/>
                </a:lnTo>
                <a:lnTo>
                  <a:pt x="4690872" y="228266"/>
                </a:lnTo>
                <a:lnTo>
                  <a:pt x="4539996" y="235157"/>
                </a:lnTo>
                <a:lnTo>
                  <a:pt x="4390491" y="240032"/>
                </a:lnTo>
                <a:lnTo>
                  <a:pt x="4240987" y="244234"/>
                </a:lnTo>
                <a:lnTo>
                  <a:pt x="4092855" y="248268"/>
                </a:lnTo>
                <a:lnTo>
                  <a:pt x="3946779" y="250117"/>
                </a:lnTo>
                <a:lnTo>
                  <a:pt x="3800704" y="252134"/>
                </a:lnTo>
                <a:lnTo>
                  <a:pt x="3656685" y="253143"/>
                </a:lnTo>
                <a:lnTo>
                  <a:pt x="3514039" y="252134"/>
                </a:lnTo>
                <a:lnTo>
                  <a:pt x="3372765" y="252134"/>
                </a:lnTo>
                <a:lnTo>
                  <a:pt x="3232861" y="250117"/>
                </a:lnTo>
                <a:lnTo>
                  <a:pt x="3095701" y="247092"/>
                </a:lnTo>
                <a:lnTo>
                  <a:pt x="2959913" y="244234"/>
                </a:lnTo>
                <a:lnTo>
                  <a:pt x="2826868" y="241040"/>
                </a:lnTo>
                <a:lnTo>
                  <a:pt x="2694508" y="236166"/>
                </a:lnTo>
                <a:lnTo>
                  <a:pt x="2564207" y="230955"/>
                </a:lnTo>
                <a:lnTo>
                  <a:pt x="2436648" y="226249"/>
                </a:lnTo>
                <a:lnTo>
                  <a:pt x="2187702" y="212969"/>
                </a:lnTo>
                <a:lnTo>
                  <a:pt x="1949044" y="198850"/>
                </a:lnTo>
                <a:lnTo>
                  <a:pt x="1719987" y="184058"/>
                </a:lnTo>
                <a:lnTo>
                  <a:pt x="1503274" y="167753"/>
                </a:lnTo>
                <a:lnTo>
                  <a:pt x="1296162" y="150776"/>
                </a:lnTo>
                <a:lnTo>
                  <a:pt x="1104138" y="132455"/>
                </a:lnTo>
                <a:lnTo>
                  <a:pt x="923773" y="114469"/>
                </a:lnTo>
                <a:lnTo>
                  <a:pt x="757809" y="96484"/>
                </a:lnTo>
                <a:lnTo>
                  <a:pt x="605562" y="79507"/>
                </a:lnTo>
                <a:lnTo>
                  <a:pt x="470459" y="63370"/>
                </a:lnTo>
                <a:lnTo>
                  <a:pt x="348387" y="48074"/>
                </a:lnTo>
                <a:lnTo>
                  <a:pt x="245517" y="35299"/>
                </a:lnTo>
                <a:lnTo>
                  <a:pt x="159106" y="23197"/>
                </a:lnTo>
                <a:lnTo>
                  <a:pt x="40462" y="5883"/>
                </a:lnTo>
                <a:lnTo>
                  <a:pt x="0" y="0"/>
                </a:lnTo>
                <a:lnTo>
                  <a:pt x="0" y="652830"/>
                </a:lnTo>
                <a:lnTo>
                  <a:pt x="0" y="652830"/>
                </a:lnTo>
                <a:lnTo>
                  <a:pt x="0" y="7809953"/>
                </a:lnTo>
                <a:lnTo>
                  <a:pt x="6857999" y="7809953"/>
                </a:lnTo>
                <a:lnTo>
                  <a:pt x="6857999" y="134471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6" name="Picture 5" descr="A close-up of a email&#10;&#10;AI-generated content may be incorrect.">
            <a:extLst>
              <a:ext uri="{FF2B5EF4-FFF2-40B4-BE49-F238E27FC236}">
                <a16:creationId xmlns:a16="http://schemas.microsoft.com/office/drawing/2014/main" id="{A2E5A0EE-8567-AFC6-E098-9A7143824F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854" y="989403"/>
            <a:ext cx="6270662" cy="1975257"/>
          </a:xfrm>
          <a:prstGeom prst="rect">
            <a:avLst/>
          </a:prstGeom>
          <a:effectLst/>
        </p:spPr>
      </p:pic>
      <p:sp>
        <p:nvSpPr>
          <p:cNvPr id="55" name="Freeform 31">
            <a:extLst>
              <a:ext uri="{FF2B5EF4-FFF2-40B4-BE49-F238E27FC236}">
                <a16:creationId xmlns:a16="http://schemas.microsoft.com/office/drawing/2014/main" id="{AEA0BB24-2B23-4B19-996F-58DA607EE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hite background with black lines">
            <a:extLst>
              <a:ext uri="{FF2B5EF4-FFF2-40B4-BE49-F238E27FC236}">
                <a16:creationId xmlns:a16="http://schemas.microsoft.com/office/drawing/2014/main" id="{CA28A5CB-5662-707E-3081-7B850BF2A3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3854" y="3968477"/>
            <a:ext cx="6522490" cy="247485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24045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9FAF6-1D83-7FA1-ADFD-D6BFF5F74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Vehicle table</a:t>
            </a:r>
          </a:p>
        </p:txBody>
      </p:sp>
      <p:pic>
        <p:nvPicPr>
          <p:cNvPr id="4" name="Picture 3" descr="A black and white image of a plane&#10;&#10;AI-generated content may be incorrect.">
            <a:extLst>
              <a:ext uri="{FF2B5EF4-FFF2-40B4-BE49-F238E27FC236}">
                <a16:creationId xmlns:a16="http://schemas.microsoft.com/office/drawing/2014/main" id="{AE0BE9AE-1CB7-80B3-8011-131BAF45EF0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30940"/>
          <a:stretch>
            <a:fillRect/>
          </a:stretch>
        </p:blipFill>
        <p:spPr>
          <a:xfrm>
            <a:off x="607848" y="609601"/>
            <a:ext cx="6946290" cy="27660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6" name="Picture 5" descr="A black and white screen with numbers&#10;&#10;AI-generated content may be incorrect.">
            <a:extLst>
              <a:ext uri="{FF2B5EF4-FFF2-40B4-BE49-F238E27FC236}">
                <a16:creationId xmlns:a16="http://schemas.microsoft.com/office/drawing/2014/main" id="{5C56807E-C98E-19D3-A5B5-9606F130DF5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6149" r="-3" b="-3"/>
          <a:stretch>
            <a:fillRect/>
          </a:stretch>
        </p:blipFill>
        <p:spPr>
          <a:xfrm>
            <a:off x="607848" y="3482341"/>
            <a:ext cx="6946290" cy="276605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3385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F15062-4D99-6A96-4319-9F5EF6C11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Brands Table</a:t>
            </a:r>
          </a:p>
        </p:txBody>
      </p:sp>
      <p:pic>
        <p:nvPicPr>
          <p:cNvPr id="8" name="Picture 7" descr="A black and white screen shot of a document&#10;&#10;AI-generated content may be incorrect.">
            <a:extLst>
              <a:ext uri="{FF2B5EF4-FFF2-40B4-BE49-F238E27FC236}">
                <a16:creationId xmlns:a16="http://schemas.microsoft.com/office/drawing/2014/main" id="{476536A5-E9A1-5715-4B83-789D96E841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3475" y="3273899"/>
            <a:ext cx="6539023" cy="2443801"/>
          </a:xfrm>
          <a:prstGeom prst="rect">
            <a:avLst/>
          </a:prstGeom>
        </p:spPr>
      </p:pic>
      <p:pic>
        <p:nvPicPr>
          <p:cNvPr id="10" name="Picture 9" descr="A white background with black dots&#10;&#10;AI-generated content may be incorrect.">
            <a:extLst>
              <a:ext uri="{FF2B5EF4-FFF2-40B4-BE49-F238E27FC236}">
                <a16:creationId xmlns:a16="http://schemas.microsoft.com/office/drawing/2014/main" id="{2B59CE29-C798-3185-4D6F-C36D3B41F8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3475" y="439244"/>
            <a:ext cx="7762960" cy="221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22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98</TotalTime>
  <Words>371</Words>
  <Application>Microsoft Office PowerPoint</Application>
  <PresentationFormat>Widescreen</PresentationFormat>
  <Paragraphs>45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Arial Black</vt:lpstr>
      <vt:lpstr>Century Gothic</vt:lpstr>
      <vt:lpstr>Wingdings 3</vt:lpstr>
      <vt:lpstr>Ion</vt:lpstr>
      <vt:lpstr>BIKE RENTAL SYSTEM</vt:lpstr>
      <vt:lpstr>Introduction  Primary Goals  Purpose and Importance  Database Design Diagram  Operations on Tables  Business Queries  Conclusion </vt:lpstr>
      <vt:lpstr>Introduction</vt:lpstr>
      <vt:lpstr>Purpose &amp; importance</vt:lpstr>
      <vt:lpstr>PRIMARY GOALS</vt:lpstr>
      <vt:lpstr>PowerPoint Presentation</vt:lpstr>
      <vt:lpstr>USER</vt:lpstr>
      <vt:lpstr>Vehicle table</vt:lpstr>
      <vt:lpstr>Brands Table</vt:lpstr>
      <vt:lpstr>ADMIN</vt:lpstr>
      <vt:lpstr>Booking table</vt:lpstr>
      <vt:lpstr>Operations on Tables</vt:lpstr>
      <vt:lpstr>Business Queries </vt:lpstr>
      <vt:lpstr>List users who booked vehicles for more than 3 days</vt:lpstr>
      <vt:lpstr>Find total revenue generated by each vehicle</vt:lpstr>
      <vt:lpstr>Show user email IDs who booked Electric vehicles</vt:lpstr>
      <vt:lpstr>Achievements</vt:lpstr>
      <vt:lpstr>Future Improvements</vt:lpstr>
      <vt:lpstr> THANK YOU FOR YOUR ATTENTION Any questions?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BHALERAO KUNALL</dc:creator>
  <cp:lastModifiedBy>BHALERAO KUNALL</cp:lastModifiedBy>
  <cp:revision>2</cp:revision>
  <dcterms:created xsi:type="dcterms:W3CDTF">2025-06-08T14:39:47Z</dcterms:created>
  <dcterms:modified xsi:type="dcterms:W3CDTF">2025-07-23T15:24:38Z</dcterms:modified>
</cp:coreProperties>
</file>

<file path=docProps/thumbnail.jpeg>
</file>